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0CC5C-EA8D-4641-BDA9-F5E4B2AD0BF1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4C060-BFF2-4B61-9F8B-3C8872D01D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46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 txBox="1">
            <a:spLocks noGrp="1" noChangeArrowheads="1"/>
          </p:cNvSpPr>
          <p:nvPr/>
        </p:nvSpPr>
        <p:spPr bwMode="auto">
          <a:xfrm>
            <a:off x="3851275" y="9431814"/>
            <a:ext cx="2946400" cy="4964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3" tIns="45712" rIns="91423" bIns="45712" anchor="b"/>
          <a:lstStyle/>
          <a:p>
            <a:pPr marL="0" marR="0" lvl="0" indent="0" algn="r" defTabSz="917575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B4FF35-1044-4225-B1C0-B6809AF8D602}" type="slidenum">
              <a:rPr kumimoji="0" lang="tr-TR" alt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18" charset="0"/>
                <a:ea typeface="+mn-ea"/>
                <a:cs typeface="+mn-cs"/>
              </a:rPr>
              <a:pPr marL="0" marR="0" lvl="0" indent="0" algn="r" defTabSz="917575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r-TR" alt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itchFamily="18" charset="0"/>
              <a:ea typeface="+mn-ea"/>
              <a:cs typeface="+mn-cs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369477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74099" y="-53647"/>
            <a:ext cx="12266100" cy="6911647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Corbel" pitchFamily="34" charset="0"/>
              </a:defRPr>
            </a:lvl1pPr>
          </a:lstStyle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Corbe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3" descr="C:\Documents and Settings\ozden.hanoglu\Desktop\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4286" y="516296"/>
            <a:ext cx="1003429" cy="1005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802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7381" y="0"/>
            <a:ext cx="10369152" cy="706090"/>
          </a:xfrm>
        </p:spPr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52534" y="1052737"/>
            <a:ext cx="10286933" cy="5073427"/>
          </a:xfrm>
        </p:spPr>
        <p:txBody>
          <a:bodyPr>
            <a:normAutofit/>
          </a:bodyPr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 smtClean="0"/>
          </a:p>
          <a:p>
            <a:pPr lvl="4"/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Toplantı Adı, vb.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3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23392" y="1052737"/>
            <a:ext cx="5371008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052737"/>
            <a:ext cx="5384800" cy="5073427"/>
          </a:xfrm>
        </p:spPr>
        <p:txBody>
          <a:bodyPr/>
          <a:lstStyle>
            <a:lvl1pPr>
              <a:defRPr sz="2800">
                <a:latin typeface="Corbel" pitchFamily="34" charset="0"/>
              </a:defRPr>
            </a:lvl1pPr>
            <a:lvl2pPr>
              <a:defRPr sz="2400">
                <a:latin typeface="Corbel" pitchFamily="34" charset="0"/>
              </a:defRPr>
            </a:lvl2pPr>
            <a:lvl3pPr>
              <a:defRPr sz="2000">
                <a:latin typeface="Corbel" pitchFamily="34" charset="0"/>
              </a:defRPr>
            </a:lvl3pPr>
            <a:lvl4pPr>
              <a:defRPr sz="1800">
                <a:latin typeface="Corbel" pitchFamily="34" charset="0"/>
              </a:defRPr>
            </a:lvl4pPr>
            <a:lvl5pPr>
              <a:defRPr sz="1800">
                <a:latin typeface="Corbe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41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3392" y="1124745"/>
            <a:ext cx="537312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23392" y="1988841"/>
            <a:ext cx="537312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124745"/>
            <a:ext cx="5389033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988841"/>
            <a:ext cx="5389033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0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latin typeface="Corbe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rbel" pitchFamily="34" charset="0"/>
              </a:defRPr>
            </a:lvl1pPr>
          </a:lstStyle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2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17236-0B29-4904-9838-965AB4526FF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88727"/>
      </p:ext>
    </p:extLst>
  </p:cSld>
  <p:clrMapOvr>
    <a:masterClrMapping/>
  </p:clrMapOvr>
  <p:transition spd="slow" advClick="0" advTm="30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555" y="0"/>
            <a:ext cx="12170892" cy="6858000"/>
          </a:xfrm>
          <a:prstGeom prst="rect">
            <a:avLst/>
          </a:prstGeom>
        </p:spPr>
      </p:pic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52534" y="1052737"/>
            <a:ext cx="10286933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6EAFD41-47FB-4649-9081-43F2DC5CEE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" name="24 Resim" descr="Template Resim_2 copy.png"/>
          <p:cNvPicPr>
            <a:picLocks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95435" y="-43200"/>
            <a:ext cx="11280000" cy="843582"/>
          </a:xfrm>
          <a:prstGeom prst="rect">
            <a:avLst/>
          </a:prstGeom>
        </p:spPr>
      </p:pic>
      <p:pic>
        <p:nvPicPr>
          <p:cNvPr id="13" name="Picture 3" descr="C:\Documents and Settings\ozden.hanoglu\Desktop\logo.pn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271239" y="71415"/>
            <a:ext cx="688885" cy="690541"/>
          </a:xfrm>
          <a:prstGeom prst="rect">
            <a:avLst/>
          </a:prstGeom>
          <a:noFill/>
        </p:spPr>
      </p:pic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527381" y="0"/>
            <a:ext cx="10369152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68115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Corbe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orbe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Corbe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Corbe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Corbe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631504" y="2336676"/>
            <a:ext cx="8820472" cy="3756620"/>
          </a:xfrm>
        </p:spPr>
        <p:txBody>
          <a:bodyPr>
            <a:normAutofit/>
          </a:bodyPr>
          <a:lstStyle/>
          <a:p>
            <a:r>
              <a:rPr lang="tr-TR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  <a:t>1601 PROGRAMI</a:t>
            </a:r>
            <a:br>
              <a:rPr lang="tr-TR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</a:br>
            <a:r>
              <a:rPr lang="tr-TR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tr-TR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</a:br>
            <a:r>
              <a:rPr lang="tr-TR" sz="33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  <a:t>BAŞVURU FORMU</a:t>
            </a:r>
            <a:r>
              <a:rPr lang="tr-T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tr-T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n-ea"/>
                <a:cs typeface="Arial" charset="0"/>
              </a:rPr>
            </a:br>
            <a:endParaRPr lang="tr-TR" sz="3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Yönetimi ve Organizasyonu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Proje koordinasyonu ile ilgili bilgi veriniz.</a:t>
            </a:r>
          </a:p>
          <a:p>
            <a:r>
              <a:rPr lang="tr-TR" sz="2400" dirty="0"/>
              <a:t>Koordinasyonda görev alan birim ve kişileri bir organizasyon şeması üzerinde gösteriniz.</a:t>
            </a:r>
          </a:p>
          <a:p>
            <a:r>
              <a:rPr lang="tr-TR" sz="2400" dirty="0"/>
              <a:t>Organizasyon şemasını PDF formatında </a:t>
            </a:r>
            <a:r>
              <a:rPr lang="tr-TR" sz="2400" dirty="0" err="1"/>
              <a:t>PRODİS’e</a:t>
            </a:r>
            <a:r>
              <a:rPr lang="tr-TR" sz="2400" dirty="0"/>
              <a:t> yükleyiniz</a:t>
            </a:r>
            <a:r>
              <a:rPr lang="tr-TR" sz="2400" dirty="0" smtClean="0"/>
              <a:t>.</a:t>
            </a:r>
            <a:endParaRPr lang="tr-TR" sz="2400" dirty="0"/>
          </a:p>
          <a:p>
            <a:endParaRPr lang="tr-TR" sz="24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284" y="3429000"/>
            <a:ext cx="64579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768231" y="5024364"/>
            <a:ext cx="1224136" cy="4048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50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İşbirlikleri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8400" y="1052737"/>
            <a:ext cx="7715200" cy="792088"/>
          </a:xfrm>
        </p:spPr>
        <p:txBody>
          <a:bodyPr>
            <a:noAutofit/>
          </a:bodyPr>
          <a:lstStyle/>
          <a:p>
            <a:r>
              <a:rPr lang="tr-TR" sz="2400" dirty="0"/>
              <a:t>Proje kapsamında dış paydaşlarla yapılacak işbirlikleri bu alanda tanımlanmalıdır.  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2276872"/>
            <a:ext cx="4177456" cy="86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447928" y="2784902"/>
            <a:ext cx="649064" cy="3531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2204864"/>
            <a:ext cx="4248472" cy="363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62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Personel Listesi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Projede görev alacak personelin girişini bu kısma yapınız.</a:t>
            </a:r>
          </a:p>
          <a:p>
            <a:r>
              <a:rPr lang="tr-TR" sz="2400" dirty="0"/>
              <a:t>Personel özgeçmişlerini PDF formatında yükleyiniz.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2420888"/>
            <a:ext cx="58102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66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Kuruluşun Altyapısı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kısımda yürütücü </a:t>
            </a:r>
            <a:r>
              <a:rPr lang="tr-TR" dirty="0"/>
              <a:t>kuruluşun altyapısını aşağıdaki başlıkları ve çağrı kapsamını dikkate alarak </a:t>
            </a:r>
            <a:r>
              <a:rPr lang="tr-TR" dirty="0" smtClean="0"/>
              <a:t>açıklayınız:</a:t>
            </a:r>
            <a:endParaRPr lang="tr-TR" dirty="0"/>
          </a:p>
          <a:p>
            <a:pPr lvl="1"/>
            <a:r>
              <a:rPr lang="tr-TR" dirty="0" smtClean="0"/>
              <a:t>Çağrı </a:t>
            </a:r>
            <a:r>
              <a:rPr lang="tr-TR" dirty="0"/>
              <a:t>konusuyla ilgili </a:t>
            </a:r>
            <a:r>
              <a:rPr lang="tr-TR" dirty="0" smtClean="0"/>
              <a:t>deneyim</a:t>
            </a:r>
            <a:endParaRPr lang="tr-TR" dirty="0"/>
          </a:p>
          <a:p>
            <a:pPr lvl="1"/>
            <a:r>
              <a:rPr lang="tr-TR" dirty="0" smtClean="0"/>
              <a:t>Proje </a:t>
            </a:r>
            <a:r>
              <a:rPr lang="tr-TR" dirty="0"/>
              <a:t>yönetim kapasitesi ve </a:t>
            </a:r>
            <a:r>
              <a:rPr lang="tr-TR" dirty="0" smtClean="0"/>
              <a:t>deneyim</a:t>
            </a:r>
            <a:endParaRPr lang="tr-TR" dirty="0"/>
          </a:p>
          <a:p>
            <a:pPr lvl="1"/>
            <a:r>
              <a:rPr lang="tr-TR" dirty="0" smtClean="0"/>
              <a:t>Ulusal </a:t>
            </a:r>
            <a:r>
              <a:rPr lang="tr-TR" dirty="0"/>
              <a:t>ve uluslararası işbirliği </a:t>
            </a:r>
            <a:r>
              <a:rPr lang="tr-TR" dirty="0" smtClean="0"/>
              <a:t>deneyim</a:t>
            </a:r>
            <a:endParaRPr lang="tr-TR" dirty="0"/>
          </a:p>
          <a:p>
            <a:pPr lvl="1"/>
            <a:r>
              <a:rPr lang="tr-TR" dirty="0" smtClean="0"/>
              <a:t>Personel yetkinliği</a:t>
            </a:r>
            <a:endParaRPr lang="tr-TR" dirty="0"/>
          </a:p>
          <a:p>
            <a:pPr lvl="1"/>
            <a:r>
              <a:rPr lang="tr-TR" dirty="0" smtClean="0"/>
              <a:t>Fiziksel altyapı</a:t>
            </a:r>
            <a:endParaRPr lang="tr-TR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480" y="4656614"/>
            <a:ext cx="3852428" cy="220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7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Bölüm – D   Proje Etkisi ve Ulusal Kazanımlar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7888" y="1970572"/>
            <a:ext cx="4968553" cy="3705275"/>
          </a:xfrm>
        </p:spPr>
        <p:txBody>
          <a:bodyPr>
            <a:normAutofit/>
          </a:bodyPr>
          <a:lstStyle/>
          <a:p>
            <a:r>
              <a:rPr lang="tr-TR" sz="2000" dirty="0"/>
              <a:t>Bu kısımda aşağıdaki konularda bilgi vermeniz beklenmektedir:</a:t>
            </a:r>
          </a:p>
          <a:p>
            <a:pPr lvl="1"/>
            <a:r>
              <a:rPr lang="tr-TR" sz="1600" dirty="0"/>
              <a:t>Proje sonuçları</a:t>
            </a:r>
          </a:p>
          <a:p>
            <a:pPr lvl="1"/>
            <a:r>
              <a:rPr lang="tr-TR" sz="1600" dirty="0"/>
              <a:t>Beklenen etki</a:t>
            </a:r>
          </a:p>
          <a:p>
            <a:pPr lvl="1"/>
            <a:r>
              <a:rPr lang="tr-TR" sz="1600" dirty="0"/>
              <a:t>Yaygın Etki</a:t>
            </a:r>
          </a:p>
          <a:p>
            <a:pPr lvl="1"/>
            <a:r>
              <a:rPr lang="tr-TR" sz="1600" dirty="0"/>
              <a:t>Sürdürülebilirlik</a:t>
            </a:r>
          </a:p>
          <a:p>
            <a:pPr lvl="1"/>
            <a:endParaRPr lang="tr-TR" sz="1600" dirty="0"/>
          </a:p>
          <a:p>
            <a:pPr lvl="1"/>
            <a:endParaRPr lang="tr-TR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980729"/>
            <a:ext cx="7920880" cy="96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2" y="1949983"/>
            <a:ext cx="28098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Önerisi Ekleri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63552" y="1052737"/>
            <a:ext cx="7890048" cy="5073427"/>
          </a:xfrm>
        </p:spPr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Ek dosyaları PDF formatında proje önerisine ekleyiniz.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854069"/>
            <a:ext cx="475949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735960" y="2394129"/>
            <a:ext cx="871065" cy="3531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426" y="1844825"/>
            <a:ext cx="3711551" cy="180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10056440" y="3339189"/>
            <a:ext cx="395537" cy="31046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128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Proje Önerisinin Gönderilmesi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8400" y="1052737"/>
            <a:ext cx="7715200" cy="792088"/>
          </a:xfrm>
        </p:spPr>
        <p:txBody>
          <a:bodyPr>
            <a:normAutofit/>
          </a:bodyPr>
          <a:lstStyle/>
          <a:p>
            <a:r>
              <a:rPr lang="tr-TR" sz="2000" dirty="0"/>
              <a:t>Bütün kısımlar tamamlandıktan sonra B – Yöntem ve Uygulama Bölümü’ndeki Proje Kısa Tanıtımı kısmını da tamamlayınız.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97" y="1700809"/>
            <a:ext cx="7920880" cy="96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197" y="2670188"/>
            <a:ext cx="283845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5087888" y="2670187"/>
            <a:ext cx="5472608" cy="385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solidFill>
                  <a:prstClr val="black"/>
                </a:solidFill>
              </a:rPr>
              <a:t>Ön kayıt işlemleri tamamlandıktan ve proje önerisiyle ilgili bütün bölümler hazırlandıktan sonra «TÜBİTAK’a gönder» düğmesi aktif hale gelecektir.</a:t>
            </a:r>
          </a:p>
          <a:p>
            <a:r>
              <a:rPr lang="tr-TR" sz="2000" dirty="0">
                <a:solidFill>
                  <a:prstClr val="black"/>
                </a:solidFill>
              </a:rPr>
              <a:t>«TÜBİTAK’a gönder» düğmesi ile proje önerinizi TÜBİTAK’a gönderebilirsiniz.</a:t>
            </a:r>
          </a:p>
          <a:p>
            <a:endParaRPr lang="tr-TR" sz="2000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184233" y="2185435"/>
            <a:ext cx="1870845" cy="3531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63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87939" y="5445125"/>
            <a:ext cx="5210175" cy="800100"/>
          </a:xfrm>
        </p:spPr>
        <p:txBody>
          <a:bodyPr>
            <a:normAutofit/>
          </a:bodyPr>
          <a:lstStyle/>
          <a:p>
            <a:pPr marL="0" indent="0" algn="r">
              <a:lnSpc>
                <a:spcPct val="90000"/>
              </a:lnSpc>
              <a:buNone/>
              <a:defRPr/>
            </a:pPr>
            <a:r>
              <a:rPr lang="tr-TR" sz="4400" dirty="0">
                <a:solidFill>
                  <a:schemeClr val="tx1">
                    <a:tint val="75000"/>
                  </a:schemeClr>
                </a:solidFill>
              </a:rPr>
              <a:t>Teşekkürler…</a:t>
            </a:r>
          </a:p>
          <a:p>
            <a:pPr marL="0" indent="0" algn="r">
              <a:lnSpc>
                <a:spcPct val="90000"/>
              </a:lnSpc>
              <a:buNone/>
              <a:defRPr/>
            </a:pPr>
            <a:endParaRPr lang="en-US" sz="4400" dirty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107" name="AutoShape 3"/>
          <p:cNvSpPr>
            <a:spLocks noChangeArrowheads="1"/>
          </p:cNvSpPr>
          <p:nvPr/>
        </p:nvSpPr>
        <p:spPr bwMode="auto">
          <a:xfrm rot="10800000">
            <a:off x="2640013" y="5191125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00000"/>
          </a:solidFill>
          <a:ln w="9525">
            <a:solidFill>
              <a:srgbClr val="F00000"/>
            </a:solidFill>
            <a:round/>
            <a:headEnd/>
            <a:tailEnd/>
          </a:ln>
        </p:spPr>
        <p:txBody>
          <a:bodyPr rot="10800000"/>
          <a:lstStyle/>
          <a:p>
            <a:endParaRPr lang="tr-T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3351213" y="1673226"/>
            <a:ext cx="53276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dirty="0">
              <a:solidFill>
                <a:prstClr val="black"/>
              </a:solidFill>
              <a:latin typeface="Calibri"/>
            </a:endParaRPr>
          </a:p>
          <a:p>
            <a:endParaRPr lang="tr-TR" dirty="0">
              <a:solidFill>
                <a:prstClr val="black"/>
              </a:solidFill>
              <a:latin typeface="Corbel" pitchFamily="34" charset="0"/>
            </a:endParaRPr>
          </a:p>
          <a:p>
            <a:r>
              <a:rPr lang="tr-TR" dirty="0">
                <a:solidFill>
                  <a:prstClr val="black"/>
                </a:solidFill>
                <a:latin typeface="Corbel" pitchFamily="34" charset="0"/>
              </a:rPr>
              <a:t>www.teydeb.tubitak.gov.tr</a:t>
            </a:r>
          </a:p>
          <a:p>
            <a:r>
              <a:rPr lang="tr-TR" dirty="0">
                <a:solidFill>
                  <a:prstClr val="black"/>
                </a:solidFill>
                <a:latin typeface="Corbel" pitchFamily="34" charset="0"/>
              </a:rPr>
              <a:t>    teydeb@tubitak.gov.tr</a:t>
            </a:r>
          </a:p>
        </p:txBody>
      </p:sp>
    </p:spTree>
    <p:extLst>
      <p:ext uri="{BB962C8B-B14F-4D97-AF65-F5344CB8AC3E}">
        <p14:creationId xmlns:p14="http://schemas.microsoft.com/office/powerpoint/2010/main" val="42787505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 Kayıt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8400" y="1052737"/>
            <a:ext cx="7715200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/>
              <a:t>Proje Ön Bilgileri kısmında istenen bilgileri giriniz.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700808"/>
            <a:ext cx="7956376" cy="169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77" y="3398912"/>
            <a:ext cx="262225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2231976" y="3654904"/>
            <a:ext cx="2160240" cy="202444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943872" y="3504098"/>
            <a:ext cx="5220072" cy="2919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solidFill>
                  <a:prstClr val="black"/>
                </a:solidFill>
              </a:rPr>
              <a:t>Bu kısımda aşağıdaki bilgilerin girilmesi gerekmektedir:</a:t>
            </a:r>
          </a:p>
          <a:p>
            <a:pPr lvl="1"/>
            <a:r>
              <a:rPr lang="tr-TR" sz="1600" dirty="0">
                <a:solidFill>
                  <a:prstClr val="black"/>
                </a:solidFill>
              </a:rPr>
              <a:t>Kuruluş yetkilisi kimlik bilgileri</a:t>
            </a:r>
          </a:p>
          <a:p>
            <a:pPr lvl="1"/>
            <a:r>
              <a:rPr lang="tr-TR" sz="1600" dirty="0">
                <a:solidFill>
                  <a:prstClr val="black"/>
                </a:solidFill>
              </a:rPr>
              <a:t>Proje yürütücüsü kimlik bilgileri</a:t>
            </a:r>
          </a:p>
          <a:p>
            <a:pPr lvl="1"/>
            <a:r>
              <a:rPr lang="tr-TR" sz="1600" dirty="0">
                <a:solidFill>
                  <a:prstClr val="black"/>
                </a:solidFill>
              </a:rPr>
              <a:t>Gelir tablosu ve bilanço verileri (şirket olarak başvuru yapan adaylar için)</a:t>
            </a:r>
            <a:endParaRPr lang="tr-TR" sz="20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tr-TR" sz="1600" dirty="0">
              <a:solidFill>
                <a:prstClr val="black"/>
              </a:solidFill>
            </a:endParaRPr>
          </a:p>
          <a:p>
            <a:pPr lvl="1"/>
            <a:endParaRPr lang="tr-TR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 Kayıt İşlemleri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8400" y="1052737"/>
            <a:ext cx="7715200" cy="1656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b="1" dirty="0"/>
              <a:t>Proje Ön Bilgileri </a:t>
            </a:r>
            <a:r>
              <a:rPr lang="tr-TR" sz="2000" dirty="0"/>
              <a:t>kısmı tamamlandıktan sonra çıkan ekranda </a:t>
            </a:r>
            <a:r>
              <a:rPr lang="tr-TR" sz="2000" b="1" dirty="0"/>
              <a:t>Proje Ön Kayıt Formu</a:t>
            </a:r>
            <a:r>
              <a:rPr lang="tr-TR" sz="2000" dirty="0"/>
              <a:t> düğmesine basarak otomatik oluşan formu PDF formatında indirebilirsiniz</a:t>
            </a:r>
          </a:p>
          <a:p>
            <a:pPr marL="0" indent="0">
              <a:buNone/>
            </a:pPr>
            <a:r>
              <a:rPr lang="tr-TR" sz="2000" b="1" u="sng" dirty="0">
                <a:solidFill>
                  <a:srgbClr val="FF0000"/>
                </a:solidFill>
              </a:rPr>
              <a:t>Bu form ve eklerinin </a:t>
            </a:r>
            <a:r>
              <a:rPr lang="tr-TR" sz="2000" b="1" u="sng" dirty="0" smtClean="0">
                <a:solidFill>
                  <a:srgbClr val="FF0000"/>
                </a:solidFill>
              </a:rPr>
              <a:t> çağrıda belirtilen tarihe kadar TÜBİTAK’a </a:t>
            </a:r>
            <a:r>
              <a:rPr lang="tr-TR" sz="2000" b="1" u="sng" dirty="0">
                <a:solidFill>
                  <a:srgbClr val="FF0000"/>
                </a:solidFill>
              </a:rPr>
              <a:t>ulaştırılması </a:t>
            </a:r>
            <a:r>
              <a:rPr lang="tr-TR" sz="2000" b="1" u="sng" dirty="0" smtClean="0">
                <a:solidFill>
                  <a:srgbClr val="FF0000"/>
                </a:solidFill>
              </a:rPr>
              <a:t>gerekmektedir. İlgili tarih sonrasında evrak </a:t>
            </a:r>
            <a:r>
              <a:rPr lang="tr-TR" sz="2000" b="1" u="sng" dirty="0">
                <a:solidFill>
                  <a:srgbClr val="FF0000"/>
                </a:solidFill>
              </a:rPr>
              <a:t>girişi yapılan </a:t>
            </a:r>
            <a:r>
              <a:rPr lang="tr-TR" sz="2000" b="1" u="sng" dirty="0" smtClean="0">
                <a:solidFill>
                  <a:srgbClr val="FF0000"/>
                </a:solidFill>
              </a:rPr>
              <a:t>belgeler </a:t>
            </a:r>
            <a:r>
              <a:rPr lang="tr-TR" sz="2000" b="1" u="sng" dirty="0">
                <a:solidFill>
                  <a:srgbClr val="FF0000"/>
                </a:solidFill>
              </a:rPr>
              <a:t>işleme alınmayacaktır.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607" y="3140969"/>
            <a:ext cx="6764762" cy="3654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375920" y="5949281"/>
            <a:ext cx="1224136" cy="4048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717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 A – Kuruluş Bilgileri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/>
              <a:t>Çalışan sayısı verilerini girerek bu kısmı tamamlayınız.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1484784"/>
            <a:ext cx="7330953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89040"/>
            <a:ext cx="1368152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3" y="3642536"/>
            <a:ext cx="1008111" cy="1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8760297" y="4293097"/>
            <a:ext cx="706217" cy="4048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814" y="4797153"/>
            <a:ext cx="57245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/>
        </p:nvSpPr>
        <p:spPr>
          <a:xfrm>
            <a:off x="6672065" y="6093297"/>
            <a:ext cx="706217" cy="4048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06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 – B Proje Kısa Tanıtımı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7888" y="1970572"/>
            <a:ext cx="4968553" cy="3705275"/>
          </a:xfrm>
        </p:spPr>
        <p:txBody>
          <a:bodyPr>
            <a:normAutofit/>
          </a:bodyPr>
          <a:lstStyle/>
          <a:p>
            <a:r>
              <a:rPr lang="tr-TR" sz="2000" dirty="0"/>
              <a:t>Proje kısa tanıtımında ana hatlarıyla proje önerinizin özetlenmesi beklenmektedir.</a:t>
            </a:r>
          </a:p>
          <a:p>
            <a:r>
              <a:rPr lang="tr-TR" sz="2000" dirty="0"/>
              <a:t>Bu kısmı proje önerisinin diğer kısımları tamamlandıktan sonra hazırlamanız tavsiye edilir.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980729"/>
            <a:ext cx="7920880" cy="96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37" y="1949984"/>
            <a:ext cx="28956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52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Bölüm – B Projenin Çağrı Konusuyla İlişkisi ve Hedefleri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7888" y="1970572"/>
            <a:ext cx="4968553" cy="3705275"/>
          </a:xfrm>
        </p:spPr>
        <p:txBody>
          <a:bodyPr>
            <a:normAutofit/>
          </a:bodyPr>
          <a:lstStyle/>
          <a:p>
            <a:r>
              <a:rPr lang="tr-TR" sz="2000" dirty="0"/>
              <a:t>Bu kısımda aşağıdaki konularda bilgi vermeniz beklenmektedir:</a:t>
            </a:r>
          </a:p>
          <a:p>
            <a:pPr lvl="1"/>
            <a:r>
              <a:rPr lang="tr-TR" sz="1600" dirty="0"/>
              <a:t>Projenin çağrı konusu ile ilişkisi</a:t>
            </a:r>
          </a:p>
          <a:p>
            <a:pPr lvl="1"/>
            <a:r>
              <a:rPr lang="tr-TR" sz="1600" dirty="0"/>
              <a:t>Problem tanımı</a:t>
            </a:r>
          </a:p>
          <a:p>
            <a:pPr lvl="1"/>
            <a:r>
              <a:rPr lang="tr-TR" sz="1600" dirty="0"/>
              <a:t>Çözüm önerisi</a:t>
            </a:r>
          </a:p>
          <a:p>
            <a:pPr lvl="1"/>
            <a:r>
              <a:rPr lang="tr-TR" sz="1600" dirty="0"/>
              <a:t>Proje hedefleri</a:t>
            </a:r>
          </a:p>
          <a:p>
            <a:pPr lvl="1"/>
            <a:r>
              <a:rPr lang="tr-TR" sz="1600" dirty="0"/>
              <a:t>Hedef kitle</a:t>
            </a:r>
          </a:p>
          <a:p>
            <a:pPr lvl="1"/>
            <a:r>
              <a:rPr lang="tr-TR" sz="1600" dirty="0"/>
              <a:t>Yöntem</a:t>
            </a:r>
          </a:p>
          <a:p>
            <a:pPr lvl="1"/>
            <a:endParaRPr lang="tr-TR" sz="1600" dirty="0"/>
          </a:p>
          <a:p>
            <a:pPr lvl="1"/>
            <a:endParaRPr lang="tr-TR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980729"/>
            <a:ext cx="7920880" cy="96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037" y="1949984"/>
            <a:ext cx="28956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Bölüm – C   Proje Planı ve Firma Alt Yapısı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7888" y="1970572"/>
            <a:ext cx="4968553" cy="3705275"/>
          </a:xfrm>
        </p:spPr>
        <p:txBody>
          <a:bodyPr>
            <a:normAutofit/>
          </a:bodyPr>
          <a:lstStyle/>
          <a:p>
            <a:r>
              <a:rPr lang="tr-TR" sz="2000" dirty="0"/>
              <a:t>Bu kısımda aşağıdaki konularda bilgi vermeniz beklenmektedir:</a:t>
            </a:r>
          </a:p>
          <a:p>
            <a:pPr lvl="1"/>
            <a:r>
              <a:rPr lang="tr-TR" sz="1600" dirty="0"/>
              <a:t>İş Planı</a:t>
            </a:r>
          </a:p>
          <a:p>
            <a:pPr lvl="1"/>
            <a:r>
              <a:rPr lang="tr-TR" sz="1600" dirty="0"/>
              <a:t>Proje Yönetimi ve Organizasyonu</a:t>
            </a:r>
          </a:p>
          <a:p>
            <a:pPr lvl="1"/>
            <a:r>
              <a:rPr lang="tr-TR" sz="1600" dirty="0"/>
              <a:t>Kuruluşun Ar-Ge Olanakları</a:t>
            </a:r>
          </a:p>
          <a:p>
            <a:pPr lvl="1"/>
            <a:endParaRPr lang="tr-TR" sz="1600" dirty="0"/>
          </a:p>
          <a:p>
            <a:pPr lvl="1"/>
            <a:endParaRPr lang="tr-TR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980729"/>
            <a:ext cx="7920880" cy="96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2" y="1949984"/>
            <a:ext cx="2809875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4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24 aylık </a:t>
            </a:r>
            <a:r>
              <a:rPr lang="tr-TR" sz="2000" dirty="0"/>
              <a:t>destek süresini dikkate alarak projeye ilişkin iş planınızı oluşturunuz. </a:t>
            </a:r>
            <a:endParaRPr lang="tr-TR" sz="1400" dirty="0"/>
          </a:p>
          <a:p>
            <a:r>
              <a:rPr lang="tr-TR" sz="2000" dirty="0"/>
              <a:t>İş planınızı </a:t>
            </a:r>
            <a:r>
              <a:rPr lang="tr-TR" sz="2000" dirty="0" err="1"/>
              <a:t>Gantt</a:t>
            </a:r>
            <a:r>
              <a:rPr lang="tr-TR" sz="2000" dirty="0"/>
              <a:t> şeması haline getirerek PDF formatında </a:t>
            </a:r>
            <a:r>
              <a:rPr lang="tr-TR" sz="2000" dirty="0" err="1"/>
              <a:t>PRODİS’e</a:t>
            </a:r>
            <a:r>
              <a:rPr lang="tr-TR" sz="2000" dirty="0"/>
              <a:t> yükleyiniz.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sz="2200" dirty="0"/>
          </a:p>
          <a:p>
            <a:pPr marL="457200" lvl="1" indent="0">
              <a:buNone/>
            </a:pPr>
            <a:endParaRPr lang="tr-TR" sz="1800" dirty="0"/>
          </a:p>
          <a:p>
            <a:pPr lvl="1">
              <a:buFont typeface="Wingdings" panose="05000000000000000000" pitchFamily="2" charset="2"/>
              <a:buChar char="ü"/>
            </a:pPr>
            <a:endParaRPr lang="tr-TR" sz="1800" dirty="0"/>
          </a:p>
          <a:p>
            <a:endParaRPr lang="tr-TR" sz="2200" dirty="0"/>
          </a:p>
          <a:p>
            <a:pPr marL="457200" lvl="1" indent="0">
              <a:buNone/>
            </a:pPr>
            <a:endParaRPr lang="tr-TR" sz="1600" dirty="0"/>
          </a:p>
          <a:p>
            <a:endParaRPr lang="tr-TR" dirty="0"/>
          </a:p>
        </p:txBody>
      </p:sp>
      <p:pic>
        <p:nvPicPr>
          <p:cNvPr id="18436" name="Picture 4" descr="http://www.orau.gov/cdcynergy/soc2web/Content/phase04/images/SOC_gantt_ch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2492897"/>
            <a:ext cx="5760640" cy="421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4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Paketleri Listesi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8400" y="1052737"/>
            <a:ext cx="7715200" cy="432048"/>
          </a:xfrm>
        </p:spPr>
        <p:txBody>
          <a:bodyPr>
            <a:normAutofit/>
          </a:bodyPr>
          <a:lstStyle/>
          <a:p>
            <a:r>
              <a:rPr lang="tr-TR" sz="2000" dirty="0"/>
              <a:t>Hazırladığınız iş planına uygun olarak iş paketlerini ekleyiniz.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110" y="1496616"/>
            <a:ext cx="65722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184232" y="2158530"/>
            <a:ext cx="1224136" cy="40488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207568" y="2587701"/>
            <a:ext cx="7715200" cy="98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Corbe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dirty="0">
                <a:solidFill>
                  <a:prstClr val="black"/>
                </a:solidFill>
              </a:rPr>
              <a:t>İş paketi niteliğine uygun ara çıktıları tanımlayınız.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3075112" y="3140969"/>
            <a:ext cx="5916538" cy="3576543"/>
            <a:chOff x="1551112" y="3140968"/>
            <a:chExt cx="5916538" cy="3576543"/>
          </a:xfrm>
        </p:grpSpPr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1112" y="3140968"/>
              <a:ext cx="5469160" cy="3576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7"/>
            <p:cNvSpPr/>
            <p:nvPr/>
          </p:nvSpPr>
          <p:spPr>
            <a:xfrm>
              <a:off x="6243514" y="5661248"/>
              <a:ext cx="1224136" cy="404887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>
                <a:solidFill>
                  <a:prstClr val="white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19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216354" tIns="189034" rIns="216354" bIns="189034" numCol="1" spcCol="1270" rtlCol="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Corbe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404</Words>
  <Application>Microsoft Office PowerPoint</Application>
  <PresentationFormat>Geniş ekran</PresentationFormat>
  <Paragraphs>72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Corbel</vt:lpstr>
      <vt:lpstr>Futura Bk BT</vt:lpstr>
      <vt:lpstr>Times</vt:lpstr>
      <vt:lpstr>Wingdings</vt:lpstr>
      <vt:lpstr>Ulusal Yenilik Sistemimizin Geleceği_2</vt:lpstr>
      <vt:lpstr>1601 PROGRAMI  BAŞVURU FORMU </vt:lpstr>
      <vt:lpstr>Ön Kayıt İşlemleri</vt:lpstr>
      <vt:lpstr>Ön Kayıt İşlemleri</vt:lpstr>
      <vt:lpstr>Bölüm A – Kuruluş Bilgileri</vt:lpstr>
      <vt:lpstr>Bölüm – B Proje Kısa Tanıtımı</vt:lpstr>
      <vt:lpstr>Bölüm – B Projenin Çağrı Konusuyla İlişkisi ve Hedefleri</vt:lpstr>
      <vt:lpstr>Bölüm – C   Proje Planı ve Firma Alt Yapısı</vt:lpstr>
      <vt:lpstr>İş Planı</vt:lpstr>
      <vt:lpstr>İş Paketleri Listesi</vt:lpstr>
      <vt:lpstr>Proje Yönetimi ve Organizasyonu</vt:lpstr>
      <vt:lpstr>Proje İşbirlikleri</vt:lpstr>
      <vt:lpstr>Proje Personel Listesi</vt:lpstr>
      <vt:lpstr>Kuruluşun Altyapısı</vt:lpstr>
      <vt:lpstr>Bölüm – D   Proje Etkisi ve Ulusal Kazanımlar</vt:lpstr>
      <vt:lpstr>Proje Önerisi Ekleri</vt:lpstr>
      <vt:lpstr>Proje Önerisinin Gönderilmesi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1601 PROGRAMI  BAŞVURU FORMU</dc:title>
  <dc:creator>Ali BAŞÇİFTÇİ</dc:creator>
  <cp:lastModifiedBy>Utku Seckin</cp:lastModifiedBy>
  <cp:revision>2</cp:revision>
  <dcterms:created xsi:type="dcterms:W3CDTF">2020-03-25T00:57:54Z</dcterms:created>
  <dcterms:modified xsi:type="dcterms:W3CDTF">2020-03-25T06:39:45Z</dcterms:modified>
</cp:coreProperties>
</file>