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77" r:id="rId2"/>
    <p:sldId id="259" r:id="rId3"/>
    <p:sldId id="260" r:id="rId4"/>
    <p:sldId id="261" r:id="rId5"/>
    <p:sldId id="262" r:id="rId6"/>
    <p:sldId id="263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6" r:id="rId1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00CC5C-EA8D-4641-BDA9-F5E4B2AD0BF1}" type="datetimeFigureOut">
              <a:rPr lang="tr-TR" smtClean="0"/>
              <a:t>25.03.2020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14C060-BFF2-4B61-9F8B-3C8872D01DE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54687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7"/>
          <p:cNvSpPr txBox="1">
            <a:spLocks noGrp="1" noChangeArrowheads="1"/>
          </p:cNvSpPr>
          <p:nvPr/>
        </p:nvSpPr>
        <p:spPr bwMode="auto">
          <a:xfrm>
            <a:off x="3851275" y="9431814"/>
            <a:ext cx="2946400" cy="496411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3" tIns="45712" rIns="91423" bIns="45712" anchor="b"/>
          <a:lstStyle/>
          <a:p>
            <a:pPr marL="0" marR="0" lvl="0" indent="0" algn="r" defTabSz="917575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B4FF35-1044-4225-B1C0-B6809AF8D602}" type="slidenum">
              <a:rPr kumimoji="0" lang="tr-TR" altLang="tr-TR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" pitchFamily="18" charset="0"/>
                <a:ea typeface="+mn-ea"/>
                <a:cs typeface="+mn-cs"/>
              </a:rPr>
              <a:pPr marL="0" marR="0" lvl="0" indent="0" algn="r" defTabSz="917575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tr-TR" altLang="tr-T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" pitchFamily="18" charset="0"/>
              <a:ea typeface="+mn-ea"/>
              <a:cs typeface="+mn-cs"/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13694772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12 Resim" descr="Arka Fon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74099" y="-53647"/>
            <a:ext cx="12266100" cy="6911647"/>
          </a:xfrm>
          <a:prstGeom prst="rect">
            <a:avLst/>
          </a:prstGeom>
        </p:spPr>
      </p:pic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>
            <a:normAutofit/>
          </a:bodyPr>
          <a:lstStyle>
            <a:lvl1pPr algn="ctr">
              <a:defRPr sz="4800" b="1">
                <a:solidFill>
                  <a:schemeClr val="accent2">
                    <a:lumMod val="50000"/>
                  </a:schemeClr>
                </a:solidFill>
                <a:latin typeface="Corbel" pitchFamily="34" charset="0"/>
              </a:defRPr>
            </a:lvl1pPr>
          </a:lstStyle>
          <a:p>
            <a:r>
              <a:rPr lang="tr-TR" noProof="0" dirty="0" smtClean="0"/>
              <a:t>Asıl başlık stili için tıklatın</a:t>
            </a:r>
            <a:endParaRPr lang="tr-TR" noProof="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 hasCustomPrompt="1"/>
          </p:nvPr>
        </p:nvSpPr>
        <p:spPr>
          <a:xfrm>
            <a:off x="1828800" y="3886200"/>
            <a:ext cx="85344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tint val="75000"/>
                  </a:schemeClr>
                </a:solidFill>
                <a:latin typeface="Corbe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İsim</a:t>
            </a:r>
            <a:endParaRPr lang="en-US" dirty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orbel" pitchFamily="34" charset="0"/>
              </a:defRPr>
            </a:lvl1pPr>
          </a:lstStyle>
          <a:p>
            <a:fld id="{06EAFD41-47FB-4649-9081-43F2DC5CEED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3/25/2020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orbel" pitchFamily="34" charset="0"/>
              </a:defRPr>
            </a:lvl1pPr>
          </a:lstStyle>
          <a:p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orbel" pitchFamily="34" charset="0"/>
              </a:defRPr>
            </a:lvl1pPr>
          </a:lstStyle>
          <a:p>
            <a:fld id="{074B379A-8968-4E49-B7C7-EB6E50A494B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4" name="Picture 3" descr="C:\Documents and Settings\ozden.hanoglu\Desktop\logo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94286" y="516296"/>
            <a:ext cx="1003429" cy="10058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58022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27381" y="0"/>
            <a:ext cx="10369152" cy="706090"/>
          </a:xfrm>
        </p:spPr>
        <p:txBody>
          <a:bodyPr>
            <a:normAutofit/>
          </a:bodyPr>
          <a:lstStyle>
            <a:lvl1pPr>
              <a:defRPr sz="3200" b="1">
                <a:latin typeface="Corbel" pitchFamily="34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noProof="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952534" y="1052737"/>
            <a:ext cx="10286933" cy="5073427"/>
          </a:xfrm>
        </p:spPr>
        <p:txBody>
          <a:bodyPr>
            <a:normAutofit/>
          </a:bodyPr>
          <a:lstStyle>
            <a:lvl1pPr>
              <a:defRPr sz="2800">
                <a:latin typeface="Corbel" pitchFamily="34" charset="0"/>
              </a:defRPr>
            </a:lvl1pPr>
            <a:lvl2pPr>
              <a:defRPr sz="2400">
                <a:latin typeface="Corbel" pitchFamily="34" charset="0"/>
              </a:defRPr>
            </a:lvl2pPr>
            <a:lvl3pPr>
              <a:defRPr sz="2000">
                <a:latin typeface="Corbel" pitchFamily="34" charset="0"/>
              </a:defRPr>
            </a:lvl3pPr>
            <a:lvl4pPr>
              <a:defRPr sz="1800">
                <a:latin typeface="Corbel" pitchFamily="34" charset="0"/>
              </a:defRPr>
            </a:lvl4pPr>
            <a:lvl5pPr>
              <a:defRPr sz="1800">
                <a:latin typeface="Corbel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 smtClean="0"/>
          </a:p>
          <a:p>
            <a:pPr lvl="4"/>
            <a:endParaRPr lang="tr-TR" noProof="0" dirty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orbel" pitchFamily="34" charset="0"/>
              </a:defRPr>
            </a:lvl1pPr>
          </a:lstStyle>
          <a:p>
            <a:fld id="{06EAFD41-47FB-4649-9081-43F2DC5CEED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3/25/2020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orbel" pitchFamily="34" charset="0"/>
              </a:defRPr>
            </a:lvl1pPr>
          </a:lstStyle>
          <a:p>
            <a:r>
              <a:rPr lang="tr-TR" dirty="0" smtClean="0">
                <a:solidFill>
                  <a:prstClr val="black">
                    <a:tint val="75000"/>
                  </a:prstClr>
                </a:solidFill>
              </a:rPr>
              <a:t>Toplantı Adı, vb.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orbel" pitchFamily="34" charset="0"/>
              </a:defRPr>
            </a:lvl1pPr>
          </a:lstStyle>
          <a:p>
            <a:fld id="{074B379A-8968-4E49-B7C7-EB6E50A494B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7938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 b="1">
                <a:latin typeface="Corbel" pitchFamily="34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23392" y="1052737"/>
            <a:ext cx="5371008" cy="5073427"/>
          </a:xfrm>
        </p:spPr>
        <p:txBody>
          <a:bodyPr/>
          <a:lstStyle>
            <a:lvl1pPr>
              <a:defRPr sz="2800">
                <a:latin typeface="Corbel" pitchFamily="34" charset="0"/>
              </a:defRPr>
            </a:lvl1pPr>
            <a:lvl2pPr>
              <a:defRPr sz="2400">
                <a:latin typeface="Corbel" pitchFamily="34" charset="0"/>
              </a:defRPr>
            </a:lvl2pPr>
            <a:lvl3pPr>
              <a:defRPr sz="2000">
                <a:latin typeface="Corbel" pitchFamily="34" charset="0"/>
              </a:defRPr>
            </a:lvl3pPr>
            <a:lvl4pPr>
              <a:defRPr sz="1800">
                <a:latin typeface="Corbel" pitchFamily="34" charset="0"/>
              </a:defRPr>
            </a:lvl4pPr>
            <a:lvl5pPr>
              <a:defRPr sz="1800">
                <a:latin typeface="Corbe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052737"/>
            <a:ext cx="5384800" cy="5073427"/>
          </a:xfrm>
        </p:spPr>
        <p:txBody>
          <a:bodyPr/>
          <a:lstStyle>
            <a:lvl1pPr>
              <a:defRPr sz="2800">
                <a:latin typeface="Corbel" pitchFamily="34" charset="0"/>
              </a:defRPr>
            </a:lvl1pPr>
            <a:lvl2pPr>
              <a:defRPr sz="2400">
                <a:latin typeface="Corbel" pitchFamily="34" charset="0"/>
              </a:defRPr>
            </a:lvl2pPr>
            <a:lvl3pPr>
              <a:defRPr sz="2000">
                <a:latin typeface="Corbel" pitchFamily="34" charset="0"/>
              </a:defRPr>
            </a:lvl3pPr>
            <a:lvl4pPr>
              <a:defRPr sz="1800">
                <a:latin typeface="Corbel" pitchFamily="34" charset="0"/>
              </a:defRPr>
            </a:lvl4pPr>
            <a:lvl5pPr>
              <a:defRPr sz="1800">
                <a:latin typeface="Corbe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orbel" pitchFamily="34" charset="0"/>
              </a:defRPr>
            </a:lvl1pPr>
          </a:lstStyle>
          <a:p>
            <a:fld id="{06EAFD41-47FB-4649-9081-43F2DC5CEED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3/25/2020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orbel" pitchFamily="34" charset="0"/>
              </a:defRPr>
            </a:lvl1pPr>
          </a:lstStyle>
          <a:p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orbel" pitchFamily="34" charset="0"/>
              </a:defRPr>
            </a:lvl1pPr>
          </a:lstStyle>
          <a:p>
            <a:fld id="{074B379A-8968-4E49-B7C7-EB6E50A494B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0414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 b="1">
                <a:latin typeface="Corbel" pitchFamily="34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23392" y="1124745"/>
            <a:ext cx="5373125" cy="792088"/>
          </a:xfrm>
        </p:spPr>
        <p:txBody>
          <a:bodyPr anchor="t">
            <a:no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dirty="0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23392" y="1988841"/>
            <a:ext cx="5373125" cy="413732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124745"/>
            <a:ext cx="5389033" cy="792088"/>
          </a:xfrm>
        </p:spPr>
        <p:txBody>
          <a:bodyPr anchor="t">
            <a:no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dirty="0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1988841"/>
            <a:ext cx="5389033" cy="413732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FD41-47FB-4649-9081-43F2DC5CEED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3/25/2020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B379A-8968-4E49-B7C7-EB6E50A494B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0701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 b="1">
                <a:latin typeface="Corbel" pitchFamily="34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orbel" pitchFamily="34" charset="0"/>
              </a:defRPr>
            </a:lvl1pPr>
          </a:lstStyle>
          <a:p>
            <a:fld id="{06EAFD41-47FB-4649-9081-43F2DC5CEED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3/25/2020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orbel" pitchFamily="34" charset="0"/>
              </a:defRPr>
            </a:lvl1pPr>
          </a:lstStyle>
          <a:p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orbel" pitchFamily="34" charset="0"/>
              </a:defRPr>
            </a:lvl1pPr>
          </a:lstStyle>
          <a:p>
            <a:fld id="{074B379A-8968-4E49-B7C7-EB6E50A494B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9726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D17236-0B29-4904-9838-965AB4526FF7}" type="slidenum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9488727"/>
      </p:ext>
    </p:extLst>
  </p:cSld>
  <p:clrMapOvr>
    <a:masterClrMapping/>
  </p:clrMapOvr>
  <p:transition spd="slow" advClick="0" advTm="30000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18 Resim" descr="Arka Fon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10555" y="0"/>
            <a:ext cx="12170892" cy="6858000"/>
          </a:xfrm>
          <a:prstGeom prst="rect">
            <a:avLst/>
          </a:prstGeom>
        </p:spPr>
      </p:pic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52534" y="1052737"/>
            <a:ext cx="10286933" cy="50734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Futura Bk BT" pitchFamily="34" charset="0"/>
              </a:defRPr>
            </a:lvl1pPr>
          </a:lstStyle>
          <a:p>
            <a:fld id="{06EAFD41-47FB-4649-9081-43F2DC5CEED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3/25/2020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Futura Bk BT" pitchFamily="34" charset="0"/>
              </a:defRPr>
            </a:lvl1pPr>
          </a:lstStyle>
          <a:p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Futura Bk BT" pitchFamily="34" charset="0"/>
              </a:defRPr>
            </a:lvl1pPr>
          </a:lstStyle>
          <a:p>
            <a:fld id="{074B379A-8968-4E49-B7C7-EB6E50A494B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25" name="24 Resim" descr="Template Resim_2 copy.png"/>
          <p:cNvPicPr>
            <a:picLocks/>
          </p:cNvPicPr>
          <p:nvPr userDrawn="1"/>
        </p:nvPicPr>
        <p:blipFill>
          <a:blip r:embed="rId9" cstate="print"/>
          <a:stretch>
            <a:fillRect/>
          </a:stretch>
        </p:blipFill>
        <p:spPr>
          <a:xfrm>
            <a:off x="-95435" y="-43200"/>
            <a:ext cx="11280000" cy="843582"/>
          </a:xfrm>
          <a:prstGeom prst="rect">
            <a:avLst/>
          </a:prstGeom>
        </p:spPr>
      </p:pic>
      <p:pic>
        <p:nvPicPr>
          <p:cNvPr id="13" name="Picture 3" descr="C:\Documents and Settings\ozden.hanoglu\Desktop\logo.png"/>
          <p:cNvPicPr>
            <a:picLocks noChangeAspect="1" noChangeArrowheads="1"/>
          </p:cNvPicPr>
          <p:nvPr userDrawn="1"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1271239" y="71415"/>
            <a:ext cx="688885" cy="690541"/>
          </a:xfrm>
          <a:prstGeom prst="rect">
            <a:avLst/>
          </a:prstGeom>
          <a:noFill/>
        </p:spPr>
      </p:pic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527381" y="0"/>
            <a:ext cx="10369152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noProof="0" dirty="0" smtClean="0"/>
              <a:t>Asıl başlık stili için tıklatın</a:t>
            </a:r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1681150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chemeClr val="bg1"/>
          </a:solidFill>
          <a:latin typeface="Corbel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Corbel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Corbel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Corbel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Corbel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Corbel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631504" y="2336676"/>
            <a:ext cx="8820472" cy="3756620"/>
          </a:xfrm>
        </p:spPr>
        <p:txBody>
          <a:bodyPr>
            <a:normAutofit/>
          </a:bodyPr>
          <a:lstStyle/>
          <a:p>
            <a:r>
              <a:rPr lang="tr-TR" sz="33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charset="0"/>
              </a:rPr>
              <a:t>1601 PROGRAMI</a:t>
            </a:r>
            <a:br>
              <a:rPr lang="tr-TR" sz="33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charset="0"/>
              </a:rPr>
            </a:br>
            <a:r>
              <a:rPr lang="tr-TR" sz="33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charset="0"/>
              </a:rPr>
              <a:t/>
            </a:r>
            <a:br>
              <a:rPr lang="tr-TR" sz="33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charset="0"/>
              </a:rPr>
            </a:br>
            <a:r>
              <a:rPr lang="tr-TR" sz="33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charset="0"/>
              </a:rPr>
              <a:t>BAŞVURU FORMU</a:t>
            </a:r>
            <a:r>
              <a:rPr lang="tr-TR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charset="0"/>
              </a:rPr>
              <a:t/>
            </a:r>
            <a:br>
              <a:rPr lang="tr-TR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charset="0"/>
              </a:rPr>
            </a:br>
            <a:endParaRPr lang="tr-TR" sz="33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1295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Proje Yönetimi ve Organizasyonu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/>
              <a:t>Proje koordinasyonu ile ilgili bilgi veriniz.</a:t>
            </a:r>
          </a:p>
          <a:p>
            <a:r>
              <a:rPr lang="tr-TR" sz="2400" dirty="0"/>
              <a:t>Koordinasyonda görev alan birim ve kişileri bir organizasyon şeması üzerinde gösteriniz.</a:t>
            </a:r>
          </a:p>
          <a:p>
            <a:r>
              <a:rPr lang="tr-TR" sz="2400" dirty="0"/>
              <a:t>Organizasyon şemasını PDF formatında </a:t>
            </a:r>
            <a:r>
              <a:rPr lang="tr-TR" sz="2400" dirty="0" err="1"/>
              <a:t>PRODİS’e</a:t>
            </a:r>
            <a:r>
              <a:rPr lang="tr-TR" sz="2400" dirty="0"/>
              <a:t> yükleyiniz</a:t>
            </a:r>
            <a:r>
              <a:rPr lang="tr-TR" sz="2400" dirty="0" smtClean="0"/>
              <a:t>.</a:t>
            </a:r>
            <a:endParaRPr lang="tr-TR" sz="2400" dirty="0"/>
          </a:p>
          <a:p>
            <a:endParaRPr lang="tr-TR" sz="2400" dirty="0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5284" y="3429000"/>
            <a:ext cx="6457950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val 4"/>
          <p:cNvSpPr/>
          <p:nvPr/>
        </p:nvSpPr>
        <p:spPr>
          <a:xfrm>
            <a:off x="5768231" y="5024364"/>
            <a:ext cx="1224136" cy="404887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tr-TR">
              <a:solidFill>
                <a:prstClr val="white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5508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Proje İşbirlikleri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38400" y="1052737"/>
            <a:ext cx="7715200" cy="792088"/>
          </a:xfrm>
        </p:spPr>
        <p:txBody>
          <a:bodyPr>
            <a:noAutofit/>
          </a:bodyPr>
          <a:lstStyle/>
          <a:p>
            <a:r>
              <a:rPr lang="tr-TR" sz="2400" dirty="0"/>
              <a:t>Proje kapsamında dış paydaşlarla yapılacak işbirlikleri bu alanda tanımlanmalıdır.  </a:t>
            </a: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536" y="2276872"/>
            <a:ext cx="4177456" cy="8611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val 4"/>
          <p:cNvSpPr/>
          <p:nvPr/>
        </p:nvSpPr>
        <p:spPr>
          <a:xfrm>
            <a:off x="5447928" y="2784902"/>
            <a:ext cx="649064" cy="353112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tr-TR">
              <a:solidFill>
                <a:prstClr val="white"/>
              </a:solidFill>
              <a:latin typeface="Calibri"/>
            </a:endParaRPr>
          </a:p>
        </p:txBody>
      </p:sp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2024" y="2204864"/>
            <a:ext cx="4248472" cy="3639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6234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Proje Personel Listesi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/>
              <a:t>Projede görev alacak personelin girişini bu kısma yapınız.</a:t>
            </a:r>
          </a:p>
          <a:p>
            <a:r>
              <a:rPr lang="tr-TR" sz="2400" dirty="0"/>
              <a:t>Personel özgeçmişlerini PDF formatında yükleyiniz.</a:t>
            </a: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672" y="2420888"/>
            <a:ext cx="5810250" cy="333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46674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Kuruluşun Altyapısı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Bu kısımda yürütücü </a:t>
            </a:r>
            <a:r>
              <a:rPr lang="tr-TR" dirty="0"/>
              <a:t>kuruluşun altyapısını aşağıdaki başlıkları ve çağrı kapsamını dikkate alarak </a:t>
            </a:r>
            <a:r>
              <a:rPr lang="tr-TR" dirty="0" smtClean="0"/>
              <a:t>açıklayınız:</a:t>
            </a:r>
            <a:endParaRPr lang="tr-TR" dirty="0"/>
          </a:p>
          <a:p>
            <a:pPr lvl="1"/>
            <a:r>
              <a:rPr lang="tr-TR" dirty="0" smtClean="0"/>
              <a:t>Çağrı </a:t>
            </a:r>
            <a:r>
              <a:rPr lang="tr-TR" dirty="0"/>
              <a:t>konusuyla ilgili </a:t>
            </a:r>
            <a:r>
              <a:rPr lang="tr-TR" dirty="0" smtClean="0"/>
              <a:t>deneyim</a:t>
            </a:r>
            <a:endParaRPr lang="tr-TR" dirty="0"/>
          </a:p>
          <a:p>
            <a:pPr lvl="1"/>
            <a:r>
              <a:rPr lang="tr-TR" dirty="0" smtClean="0"/>
              <a:t>Proje </a:t>
            </a:r>
            <a:r>
              <a:rPr lang="tr-TR" dirty="0"/>
              <a:t>yönetim kapasitesi ve </a:t>
            </a:r>
            <a:r>
              <a:rPr lang="tr-TR" dirty="0" smtClean="0"/>
              <a:t>deneyim</a:t>
            </a:r>
            <a:endParaRPr lang="tr-TR" dirty="0"/>
          </a:p>
          <a:p>
            <a:pPr lvl="1"/>
            <a:r>
              <a:rPr lang="tr-TR" dirty="0" smtClean="0"/>
              <a:t>Ulusal </a:t>
            </a:r>
            <a:r>
              <a:rPr lang="tr-TR" dirty="0"/>
              <a:t>ve uluslararası işbirliği </a:t>
            </a:r>
            <a:r>
              <a:rPr lang="tr-TR" dirty="0" smtClean="0"/>
              <a:t>deneyim</a:t>
            </a:r>
            <a:endParaRPr lang="tr-TR" dirty="0"/>
          </a:p>
          <a:p>
            <a:pPr lvl="1"/>
            <a:r>
              <a:rPr lang="tr-TR" dirty="0" smtClean="0"/>
              <a:t>Personel yetkinliği</a:t>
            </a:r>
            <a:endParaRPr lang="tr-TR" dirty="0"/>
          </a:p>
          <a:p>
            <a:pPr lvl="1"/>
            <a:r>
              <a:rPr lang="tr-TR" dirty="0" smtClean="0"/>
              <a:t>Fiziksel altyapı</a:t>
            </a:r>
            <a:endParaRPr lang="tr-TR" dirty="0"/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5480" y="4656614"/>
            <a:ext cx="3852428" cy="2201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53776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2800" dirty="0"/>
              <a:t>Bölüm – D   Proje Etkisi ve Ulusal Kazanımlar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087888" y="1970572"/>
            <a:ext cx="4968553" cy="3705275"/>
          </a:xfrm>
        </p:spPr>
        <p:txBody>
          <a:bodyPr>
            <a:normAutofit/>
          </a:bodyPr>
          <a:lstStyle/>
          <a:p>
            <a:r>
              <a:rPr lang="tr-TR" sz="2000" dirty="0"/>
              <a:t>Bu kısımda aşağıdaki konularda bilgi vermeniz beklenmektedir:</a:t>
            </a:r>
          </a:p>
          <a:p>
            <a:pPr lvl="1"/>
            <a:r>
              <a:rPr lang="tr-TR" sz="1600" dirty="0"/>
              <a:t>Proje sonuçları</a:t>
            </a:r>
          </a:p>
          <a:p>
            <a:pPr lvl="1"/>
            <a:r>
              <a:rPr lang="tr-TR" sz="1600" dirty="0"/>
              <a:t>Beklenen etki</a:t>
            </a:r>
          </a:p>
          <a:p>
            <a:pPr lvl="1"/>
            <a:r>
              <a:rPr lang="tr-TR" sz="1600" dirty="0"/>
              <a:t>Yaygın Etki</a:t>
            </a:r>
          </a:p>
          <a:p>
            <a:pPr lvl="1"/>
            <a:r>
              <a:rPr lang="tr-TR" sz="1600" dirty="0"/>
              <a:t>Sürdürülebilirlik</a:t>
            </a:r>
          </a:p>
          <a:p>
            <a:pPr lvl="1"/>
            <a:endParaRPr lang="tr-TR" sz="1600" dirty="0"/>
          </a:p>
          <a:p>
            <a:pPr lvl="1"/>
            <a:endParaRPr lang="tr-TR" sz="1600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5561" y="980729"/>
            <a:ext cx="7920880" cy="9692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5562" y="1949983"/>
            <a:ext cx="2809875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008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Proje Önerisi Ekleri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063552" y="1052737"/>
            <a:ext cx="7890048" cy="5073427"/>
          </a:xfrm>
        </p:spPr>
        <p:txBody>
          <a:bodyPr>
            <a:normAutofit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tr-TR" dirty="0" smtClean="0"/>
              <a:t>Ek dosyaları PDF formatında proje önerisine ekleyiniz.</a:t>
            </a:r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529" y="1854069"/>
            <a:ext cx="4759497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val 4"/>
          <p:cNvSpPr/>
          <p:nvPr/>
        </p:nvSpPr>
        <p:spPr>
          <a:xfrm>
            <a:off x="5735960" y="2394129"/>
            <a:ext cx="871065" cy="353112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tr-TR">
              <a:solidFill>
                <a:prstClr val="white"/>
              </a:solidFill>
              <a:latin typeface="Calibri"/>
            </a:endParaRPr>
          </a:p>
        </p:txBody>
      </p:sp>
      <p:pic>
        <p:nvPicPr>
          <p:cNvPr id="286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0426" y="1844825"/>
            <a:ext cx="3711551" cy="18048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Oval 6"/>
          <p:cNvSpPr/>
          <p:nvPr/>
        </p:nvSpPr>
        <p:spPr>
          <a:xfrm>
            <a:off x="10056440" y="3339189"/>
            <a:ext cx="395537" cy="310468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tr-TR">
              <a:solidFill>
                <a:prstClr val="white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12809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Proje Önerisinin Gönderilmesi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38400" y="1052737"/>
            <a:ext cx="7715200" cy="792088"/>
          </a:xfrm>
        </p:spPr>
        <p:txBody>
          <a:bodyPr>
            <a:normAutofit/>
          </a:bodyPr>
          <a:lstStyle/>
          <a:p>
            <a:r>
              <a:rPr lang="tr-TR" sz="2000" dirty="0"/>
              <a:t>Bütün kısımlar tamamlandıktan sonra B – Yöntem ve Uygulama Bölümü’ndeki Proje Kısa Tanıtımı kısmını da tamamlayınız.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4197" y="1700809"/>
            <a:ext cx="7920880" cy="9692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4197" y="2670188"/>
            <a:ext cx="2838450" cy="324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İçerik Yer Tutucusu 2"/>
          <p:cNvSpPr txBox="1">
            <a:spLocks/>
          </p:cNvSpPr>
          <p:nvPr/>
        </p:nvSpPr>
        <p:spPr>
          <a:xfrm>
            <a:off x="5087888" y="2670187"/>
            <a:ext cx="5472608" cy="38551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000" dirty="0">
                <a:solidFill>
                  <a:prstClr val="black"/>
                </a:solidFill>
              </a:rPr>
              <a:t>Ön kayıt işlemleri tamamlandıktan ve proje önerisiyle ilgili bütün bölümler hazırlandıktan sonra «TÜBİTAK’a gönder» düğmesi aktif hale gelecektir.</a:t>
            </a:r>
          </a:p>
          <a:p>
            <a:r>
              <a:rPr lang="tr-TR" sz="2000" dirty="0">
                <a:solidFill>
                  <a:prstClr val="black"/>
                </a:solidFill>
              </a:rPr>
              <a:t>«TÜBİTAK’a gönder» düğmesi ile proje önerinizi TÜBİTAK’a gönderebilirsiniz.</a:t>
            </a:r>
          </a:p>
          <a:p>
            <a:endParaRPr lang="tr-TR" sz="2000" dirty="0">
              <a:solidFill>
                <a:prstClr val="black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8184233" y="2185435"/>
            <a:ext cx="1870845" cy="353112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tr-TR">
              <a:solidFill>
                <a:prstClr val="white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96373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8498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5087939" y="5445125"/>
            <a:ext cx="5210175" cy="800100"/>
          </a:xfrm>
        </p:spPr>
        <p:txBody>
          <a:bodyPr>
            <a:normAutofit/>
          </a:bodyPr>
          <a:lstStyle/>
          <a:p>
            <a:pPr marL="0" indent="0" algn="r">
              <a:lnSpc>
                <a:spcPct val="90000"/>
              </a:lnSpc>
              <a:buNone/>
              <a:defRPr/>
            </a:pPr>
            <a:r>
              <a:rPr lang="tr-TR" sz="4400" dirty="0">
                <a:solidFill>
                  <a:schemeClr val="tx1">
                    <a:tint val="75000"/>
                  </a:schemeClr>
                </a:solidFill>
              </a:rPr>
              <a:t>Teşekkürler…</a:t>
            </a:r>
          </a:p>
          <a:p>
            <a:pPr marL="0" indent="0" algn="r">
              <a:lnSpc>
                <a:spcPct val="90000"/>
              </a:lnSpc>
              <a:buNone/>
              <a:defRPr/>
            </a:pPr>
            <a:endParaRPr lang="en-US" sz="4400" dirty="0">
              <a:solidFill>
                <a:schemeClr val="tx1">
                  <a:tint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7107" name="AutoShape 3"/>
          <p:cNvSpPr>
            <a:spLocks noChangeArrowheads="1"/>
          </p:cNvSpPr>
          <p:nvPr/>
        </p:nvSpPr>
        <p:spPr bwMode="auto">
          <a:xfrm rot="10800000">
            <a:off x="2640013" y="5191125"/>
            <a:ext cx="7772400" cy="109538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2147483647 h 1000"/>
              <a:gd name="T6" fmla="*/ 0 w 1000"/>
              <a:gd name="T7" fmla="*/ 2147483647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000"/>
              <a:gd name="T19" fmla="*/ 0 h 1000"/>
              <a:gd name="T20" fmla="*/ 1000 w 1000"/>
              <a:gd name="T21" fmla="*/ 1000 h 10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rgbClr val="F00000"/>
          </a:solidFill>
          <a:ln w="9525">
            <a:solidFill>
              <a:srgbClr val="F00000"/>
            </a:solidFill>
            <a:round/>
            <a:headEnd/>
            <a:tailEnd/>
          </a:ln>
        </p:spPr>
        <p:txBody>
          <a:bodyPr rot="10800000"/>
          <a:lstStyle/>
          <a:p>
            <a:endParaRPr lang="tr-TR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7108" name="Text Box 5"/>
          <p:cNvSpPr txBox="1">
            <a:spLocks noChangeArrowheads="1"/>
          </p:cNvSpPr>
          <p:nvPr/>
        </p:nvSpPr>
        <p:spPr bwMode="auto">
          <a:xfrm>
            <a:off x="3351213" y="1673226"/>
            <a:ext cx="532765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tr-TR" dirty="0">
              <a:solidFill>
                <a:prstClr val="black"/>
              </a:solidFill>
              <a:latin typeface="Calibri"/>
            </a:endParaRPr>
          </a:p>
          <a:p>
            <a:endParaRPr lang="tr-TR" dirty="0">
              <a:solidFill>
                <a:prstClr val="black"/>
              </a:solidFill>
              <a:latin typeface="Corbel" pitchFamily="34" charset="0"/>
            </a:endParaRPr>
          </a:p>
          <a:p>
            <a:r>
              <a:rPr lang="tr-TR" dirty="0">
                <a:solidFill>
                  <a:prstClr val="black"/>
                </a:solidFill>
                <a:latin typeface="Corbel" pitchFamily="34" charset="0"/>
              </a:rPr>
              <a:t>www.teydeb.tubitak.gov.tr</a:t>
            </a:r>
          </a:p>
          <a:p>
            <a:r>
              <a:rPr lang="tr-TR" dirty="0">
                <a:solidFill>
                  <a:prstClr val="black"/>
                </a:solidFill>
                <a:latin typeface="Corbel" pitchFamily="34" charset="0"/>
              </a:rPr>
              <a:t>    teydeb@tubitak.gov.tr</a:t>
            </a:r>
          </a:p>
        </p:txBody>
      </p:sp>
    </p:spTree>
    <p:extLst>
      <p:ext uri="{BB962C8B-B14F-4D97-AF65-F5344CB8AC3E}">
        <p14:creationId xmlns:p14="http://schemas.microsoft.com/office/powerpoint/2010/main" val="4278750585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Ön Kayıt İşlemleri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38400" y="1052737"/>
            <a:ext cx="7715200" cy="5040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000" dirty="0"/>
              <a:t>Proje Ön Bilgileri kısmında istenen bilgileri giriniz.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7568" y="1700808"/>
            <a:ext cx="7956376" cy="1698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1977" y="3398912"/>
            <a:ext cx="2622257" cy="3024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val 5"/>
          <p:cNvSpPr/>
          <p:nvPr/>
        </p:nvSpPr>
        <p:spPr>
          <a:xfrm>
            <a:off x="2231976" y="3654904"/>
            <a:ext cx="2160240" cy="202444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tr-TR">
              <a:solidFill>
                <a:prstClr val="white"/>
              </a:solidFill>
              <a:latin typeface="Calibri"/>
            </a:endParaRPr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4943872" y="3504098"/>
            <a:ext cx="5220072" cy="29191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000" dirty="0">
                <a:solidFill>
                  <a:prstClr val="black"/>
                </a:solidFill>
              </a:rPr>
              <a:t>Bu kısımda aşağıdaki bilgilerin girilmesi gerekmektedir:</a:t>
            </a:r>
          </a:p>
          <a:p>
            <a:pPr lvl="1"/>
            <a:r>
              <a:rPr lang="tr-TR" sz="1600" dirty="0">
                <a:solidFill>
                  <a:prstClr val="black"/>
                </a:solidFill>
              </a:rPr>
              <a:t>Kuruluş yetkilisi kimlik bilgileri</a:t>
            </a:r>
          </a:p>
          <a:p>
            <a:pPr lvl="1"/>
            <a:r>
              <a:rPr lang="tr-TR" sz="1600" dirty="0">
                <a:solidFill>
                  <a:prstClr val="black"/>
                </a:solidFill>
              </a:rPr>
              <a:t>Proje yürütücüsü kimlik bilgileri</a:t>
            </a:r>
          </a:p>
          <a:p>
            <a:pPr lvl="1"/>
            <a:r>
              <a:rPr lang="tr-TR" sz="1600" dirty="0">
                <a:solidFill>
                  <a:prstClr val="black"/>
                </a:solidFill>
              </a:rPr>
              <a:t>Gelir tablosu ve bilanço verileri (şirket olarak başvuru yapan adaylar için)</a:t>
            </a:r>
            <a:endParaRPr lang="tr-TR" sz="2000" dirty="0">
              <a:solidFill>
                <a:prstClr val="black"/>
              </a:solidFill>
            </a:endParaRPr>
          </a:p>
          <a:p>
            <a:pPr marL="457200" lvl="1" indent="0">
              <a:buNone/>
            </a:pPr>
            <a:endParaRPr lang="tr-TR" sz="1600" dirty="0">
              <a:solidFill>
                <a:prstClr val="black"/>
              </a:solidFill>
            </a:endParaRPr>
          </a:p>
          <a:p>
            <a:pPr lvl="1"/>
            <a:endParaRPr lang="tr-TR" sz="1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2097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Ön Kayıt İşlemleri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38400" y="1052737"/>
            <a:ext cx="7715200" cy="165618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sz="2000" b="1" dirty="0"/>
              <a:t>Proje Ön Bilgileri </a:t>
            </a:r>
            <a:r>
              <a:rPr lang="tr-TR" sz="2000" dirty="0"/>
              <a:t>kısmı tamamlandıktan sonra çıkan ekranda </a:t>
            </a:r>
            <a:r>
              <a:rPr lang="tr-TR" sz="2000" b="1" dirty="0"/>
              <a:t>Proje Ön Kayıt Formu</a:t>
            </a:r>
            <a:r>
              <a:rPr lang="tr-TR" sz="2000" dirty="0"/>
              <a:t> düğmesine basarak otomatik oluşan formu PDF formatında indirebilirsiniz</a:t>
            </a:r>
          </a:p>
          <a:p>
            <a:pPr marL="0" indent="0">
              <a:buNone/>
            </a:pPr>
            <a:r>
              <a:rPr lang="tr-TR" sz="2000" b="1" u="sng" dirty="0">
                <a:solidFill>
                  <a:srgbClr val="FF0000"/>
                </a:solidFill>
              </a:rPr>
              <a:t>Bu form ve eklerinin </a:t>
            </a:r>
            <a:r>
              <a:rPr lang="tr-TR" sz="2000" b="1" u="sng" dirty="0" smtClean="0">
                <a:solidFill>
                  <a:srgbClr val="FF0000"/>
                </a:solidFill>
              </a:rPr>
              <a:t> çağrıda belirtilen tarihe kadar TÜBİTAK’a </a:t>
            </a:r>
            <a:r>
              <a:rPr lang="tr-TR" sz="2000" b="1" u="sng" dirty="0">
                <a:solidFill>
                  <a:srgbClr val="FF0000"/>
                </a:solidFill>
              </a:rPr>
              <a:t>ulaştırılması </a:t>
            </a:r>
            <a:r>
              <a:rPr lang="tr-TR" sz="2000" b="1" u="sng" dirty="0" smtClean="0">
                <a:solidFill>
                  <a:srgbClr val="FF0000"/>
                </a:solidFill>
              </a:rPr>
              <a:t>gerekmektedir. İlgili tarih sonrasında evrak </a:t>
            </a:r>
            <a:r>
              <a:rPr lang="tr-TR" sz="2000" b="1" u="sng" dirty="0">
                <a:solidFill>
                  <a:srgbClr val="FF0000"/>
                </a:solidFill>
              </a:rPr>
              <a:t>girişi yapılan </a:t>
            </a:r>
            <a:r>
              <a:rPr lang="tr-TR" sz="2000" b="1" u="sng" dirty="0" smtClean="0">
                <a:solidFill>
                  <a:srgbClr val="FF0000"/>
                </a:solidFill>
              </a:rPr>
              <a:t>belgeler </a:t>
            </a:r>
            <a:r>
              <a:rPr lang="tr-TR" sz="2000" b="1" u="sng" dirty="0">
                <a:solidFill>
                  <a:srgbClr val="FF0000"/>
                </a:solidFill>
              </a:rPr>
              <a:t>işleme alınmayacaktır.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5607" y="3140969"/>
            <a:ext cx="6764762" cy="3654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val 4"/>
          <p:cNvSpPr/>
          <p:nvPr/>
        </p:nvSpPr>
        <p:spPr>
          <a:xfrm>
            <a:off x="5375920" y="5949281"/>
            <a:ext cx="1224136" cy="404887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tr-TR">
              <a:solidFill>
                <a:prstClr val="white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97176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Bölüm A – Kuruluş Bilgileri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2000" dirty="0"/>
              <a:t>Çalışan sayısı verilerini girerek bu kısmı tamamlayınız.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5561" y="1484784"/>
            <a:ext cx="7330953" cy="4104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789040"/>
            <a:ext cx="1368152" cy="216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3833" y="3642536"/>
            <a:ext cx="1008111" cy="10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Oval 9"/>
          <p:cNvSpPr/>
          <p:nvPr/>
        </p:nvSpPr>
        <p:spPr>
          <a:xfrm>
            <a:off x="8760297" y="4293097"/>
            <a:ext cx="706217" cy="404887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tr-TR">
              <a:solidFill>
                <a:prstClr val="white"/>
              </a:solidFill>
              <a:latin typeface="Calibri"/>
            </a:endParaRPr>
          </a:p>
        </p:txBody>
      </p:sp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7814" y="4797153"/>
            <a:ext cx="5724525" cy="187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Oval 11"/>
          <p:cNvSpPr/>
          <p:nvPr/>
        </p:nvSpPr>
        <p:spPr>
          <a:xfrm>
            <a:off x="6672065" y="6093297"/>
            <a:ext cx="706217" cy="404887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tr-TR">
              <a:solidFill>
                <a:prstClr val="white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60641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Bölüm – B Proje Kısa Tanıtımı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087888" y="1970572"/>
            <a:ext cx="4968553" cy="3705275"/>
          </a:xfrm>
        </p:spPr>
        <p:txBody>
          <a:bodyPr>
            <a:normAutofit/>
          </a:bodyPr>
          <a:lstStyle/>
          <a:p>
            <a:r>
              <a:rPr lang="tr-TR" sz="2000" dirty="0"/>
              <a:t>Proje kısa tanıtımında ana hatlarıyla proje önerinizin özetlenmesi beklenmektedir.</a:t>
            </a:r>
          </a:p>
          <a:p>
            <a:r>
              <a:rPr lang="tr-TR" sz="2000" dirty="0"/>
              <a:t>Bu kısmı proje önerisinin diğer kısımları tamamlandıktan sonra hazırlamanız tavsiye edilir.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5561" y="980729"/>
            <a:ext cx="7920880" cy="9692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0037" y="1949984"/>
            <a:ext cx="2895600" cy="330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35200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2400" dirty="0"/>
              <a:t>Bölüm – B Projenin Çağrı Konusuyla İlişkisi ve Hedefleri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087888" y="1970572"/>
            <a:ext cx="4968553" cy="3705275"/>
          </a:xfrm>
        </p:spPr>
        <p:txBody>
          <a:bodyPr>
            <a:normAutofit/>
          </a:bodyPr>
          <a:lstStyle/>
          <a:p>
            <a:r>
              <a:rPr lang="tr-TR" sz="2000" dirty="0"/>
              <a:t>Bu kısımda aşağıdaki konularda bilgi vermeniz beklenmektedir:</a:t>
            </a:r>
          </a:p>
          <a:p>
            <a:pPr lvl="1"/>
            <a:r>
              <a:rPr lang="tr-TR" sz="1600" dirty="0"/>
              <a:t>Projenin çağrı konusu ile ilişkisi</a:t>
            </a:r>
          </a:p>
          <a:p>
            <a:pPr lvl="1"/>
            <a:r>
              <a:rPr lang="tr-TR" sz="1600" dirty="0"/>
              <a:t>Problem tanımı</a:t>
            </a:r>
          </a:p>
          <a:p>
            <a:pPr lvl="1"/>
            <a:r>
              <a:rPr lang="tr-TR" sz="1600" dirty="0"/>
              <a:t>Çözüm önerisi</a:t>
            </a:r>
          </a:p>
          <a:p>
            <a:pPr lvl="1"/>
            <a:r>
              <a:rPr lang="tr-TR" sz="1600" dirty="0"/>
              <a:t>Proje hedefleri</a:t>
            </a:r>
          </a:p>
          <a:p>
            <a:pPr lvl="1"/>
            <a:r>
              <a:rPr lang="tr-TR" sz="1600" dirty="0"/>
              <a:t>Hedef kitle</a:t>
            </a:r>
          </a:p>
          <a:p>
            <a:pPr lvl="1"/>
            <a:r>
              <a:rPr lang="tr-TR" sz="1600" dirty="0"/>
              <a:t>Yöntem</a:t>
            </a:r>
          </a:p>
          <a:p>
            <a:pPr lvl="1"/>
            <a:endParaRPr lang="tr-TR" sz="1600" dirty="0"/>
          </a:p>
          <a:p>
            <a:pPr lvl="1"/>
            <a:endParaRPr lang="tr-TR" sz="1600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5561" y="980729"/>
            <a:ext cx="7920880" cy="9692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0037" y="1949984"/>
            <a:ext cx="2895600" cy="330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5163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2800" dirty="0"/>
              <a:t>Bölüm – C   Proje Planı ve Firma Alt Yapısı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087888" y="1970572"/>
            <a:ext cx="4968553" cy="3705275"/>
          </a:xfrm>
        </p:spPr>
        <p:txBody>
          <a:bodyPr>
            <a:normAutofit/>
          </a:bodyPr>
          <a:lstStyle/>
          <a:p>
            <a:r>
              <a:rPr lang="tr-TR" sz="2000" dirty="0"/>
              <a:t>Bu kısımda aşağıdaki konularda bilgi vermeniz beklenmektedir:</a:t>
            </a:r>
          </a:p>
          <a:p>
            <a:pPr lvl="1"/>
            <a:r>
              <a:rPr lang="tr-TR" sz="1600" dirty="0"/>
              <a:t>İş Planı</a:t>
            </a:r>
          </a:p>
          <a:p>
            <a:pPr lvl="1"/>
            <a:r>
              <a:rPr lang="tr-TR" sz="1600" dirty="0"/>
              <a:t>Proje Yönetimi ve Organizasyonu</a:t>
            </a:r>
          </a:p>
          <a:p>
            <a:pPr lvl="1"/>
            <a:r>
              <a:rPr lang="tr-TR" sz="1600" dirty="0"/>
              <a:t>Kuruluşun Ar-Ge Olanakları</a:t>
            </a:r>
          </a:p>
          <a:p>
            <a:pPr lvl="1"/>
            <a:endParaRPr lang="tr-TR" sz="1600" dirty="0"/>
          </a:p>
          <a:p>
            <a:pPr lvl="1"/>
            <a:endParaRPr lang="tr-TR" sz="1600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5561" y="980729"/>
            <a:ext cx="7920880" cy="9692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5562" y="1949984"/>
            <a:ext cx="2809875" cy="326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89426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İş Planı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b="1" dirty="0">
                <a:solidFill>
                  <a:srgbClr val="FF0000"/>
                </a:solidFill>
              </a:rPr>
              <a:t>24 aylık </a:t>
            </a:r>
            <a:r>
              <a:rPr lang="tr-TR" sz="2000" dirty="0"/>
              <a:t>destek süresini dikkate alarak projeye ilişkin iş planınızı oluşturunuz. </a:t>
            </a:r>
            <a:endParaRPr lang="tr-TR" sz="1400" dirty="0"/>
          </a:p>
          <a:p>
            <a:r>
              <a:rPr lang="tr-TR" sz="2000" dirty="0"/>
              <a:t>İş planınızı </a:t>
            </a:r>
            <a:r>
              <a:rPr lang="tr-TR" sz="2000" dirty="0" err="1"/>
              <a:t>Gantt</a:t>
            </a:r>
            <a:r>
              <a:rPr lang="tr-TR" sz="2000" dirty="0"/>
              <a:t> şeması haline getirerek PDF formatında </a:t>
            </a:r>
            <a:r>
              <a:rPr lang="tr-TR" sz="2000" dirty="0" err="1"/>
              <a:t>PRODİS’e</a:t>
            </a:r>
            <a:r>
              <a:rPr lang="tr-TR" sz="2000" dirty="0"/>
              <a:t> yükleyiniz.</a:t>
            </a:r>
          </a:p>
          <a:p>
            <a:pPr>
              <a:buFont typeface="Wingdings" panose="05000000000000000000" pitchFamily="2" charset="2"/>
              <a:buChar char="ü"/>
            </a:pPr>
            <a:endParaRPr lang="tr-TR" sz="2200" dirty="0"/>
          </a:p>
          <a:p>
            <a:pPr marL="457200" lvl="1" indent="0">
              <a:buNone/>
            </a:pPr>
            <a:endParaRPr lang="tr-TR" sz="1800" dirty="0"/>
          </a:p>
          <a:p>
            <a:pPr lvl="1">
              <a:buFont typeface="Wingdings" panose="05000000000000000000" pitchFamily="2" charset="2"/>
              <a:buChar char="ü"/>
            </a:pPr>
            <a:endParaRPr lang="tr-TR" sz="1800" dirty="0"/>
          </a:p>
          <a:p>
            <a:endParaRPr lang="tr-TR" sz="2200" dirty="0"/>
          </a:p>
          <a:p>
            <a:pPr marL="457200" lvl="1" indent="0">
              <a:buNone/>
            </a:pPr>
            <a:endParaRPr lang="tr-TR" sz="1600" dirty="0"/>
          </a:p>
          <a:p>
            <a:endParaRPr lang="tr-TR" dirty="0"/>
          </a:p>
        </p:txBody>
      </p:sp>
      <p:pic>
        <p:nvPicPr>
          <p:cNvPr id="18436" name="Picture 4" descr="http://www.orau.gov/cdcynergy/soc2web/Content/phase04/images/SOC_gantt_char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672" y="2492897"/>
            <a:ext cx="5760640" cy="4219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7419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İş Paketleri Listesi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38400" y="1052737"/>
            <a:ext cx="7715200" cy="432048"/>
          </a:xfrm>
        </p:spPr>
        <p:txBody>
          <a:bodyPr>
            <a:normAutofit/>
          </a:bodyPr>
          <a:lstStyle/>
          <a:p>
            <a:r>
              <a:rPr lang="tr-TR" sz="2000" dirty="0"/>
              <a:t>Hazırladığınız iş planına uygun olarak iş paketlerini ekleyiniz.</a:t>
            </a: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4110" y="1496616"/>
            <a:ext cx="657225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val 5"/>
          <p:cNvSpPr/>
          <p:nvPr/>
        </p:nvSpPr>
        <p:spPr>
          <a:xfrm>
            <a:off x="8184232" y="2158530"/>
            <a:ext cx="1224136" cy="404887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tr-TR">
              <a:solidFill>
                <a:prstClr val="white"/>
              </a:solidFill>
              <a:latin typeface="Calibri"/>
            </a:endParaRPr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2207568" y="2587701"/>
            <a:ext cx="7715200" cy="9853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000" dirty="0">
                <a:solidFill>
                  <a:prstClr val="black"/>
                </a:solidFill>
              </a:rPr>
              <a:t>İş paketi niteliğine uygun ara çıktıları tanımlayınız.</a:t>
            </a:r>
          </a:p>
        </p:txBody>
      </p:sp>
      <p:grpSp>
        <p:nvGrpSpPr>
          <p:cNvPr id="4" name="Grup 3"/>
          <p:cNvGrpSpPr/>
          <p:nvPr/>
        </p:nvGrpSpPr>
        <p:grpSpPr>
          <a:xfrm>
            <a:off x="3075112" y="3140969"/>
            <a:ext cx="5916538" cy="3576543"/>
            <a:chOff x="1551112" y="3140968"/>
            <a:chExt cx="5916538" cy="3576543"/>
          </a:xfrm>
        </p:grpSpPr>
        <p:pic>
          <p:nvPicPr>
            <p:cNvPr id="20483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51112" y="3140968"/>
              <a:ext cx="5469160" cy="35765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Oval 7"/>
            <p:cNvSpPr/>
            <p:nvPr/>
          </p:nvSpPr>
          <p:spPr>
            <a:xfrm>
              <a:off x="6243514" y="5661248"/>
              <a:ext cx="1224136" cy="404887"/>
            </a:xfrm>
            <a:prstGeom prst="ellipse">
              <a:avLst/>
            </a:prstGeom>
            <a:noFill/>
            <a:ln w="508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tr-TR">
                <a:solidFill>
                  <a:prstClr val="white"/>
                </a:solidFill>
                <a:latin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81970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lusal Yenilik Sistemimizin Geleceği_2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spcFirstLastPara="0" vert="horz" wrap="square" lIns="216354" tIns="189034" rIns="216354" bIns="189034" numCol="1" spcCol="1270" rtlCol="0" anchor="ctr" anchorCtr="0">
        <a:noAutofit/>
      </a:bodyPr>
      <a:lstStyle>
        <a:defPPr algn="ctr" defTabSz="711200">
          <a:lnSpc>
            <a:spcPct val="90000"/>
          </a:lnSpc>
          <a:spcBef>
            <a:spcPct val="0"/>
          </a:spcBef>
          <a:spcAft>
            <a:spcPct val="35000"/>
          </a:spcAft>
          <a:defRPr b="1" u="none" kern="1200" dirty="0" smtClean="0">
            <a:latin typeface="Futura Bk BT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dirty="0">
            <a:latin typeface="Corbe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404</Words>
  <Application>Microsoft Office PowerPoint</Application>
  <PresentationFormat>Geniş ekran</PresentationFormat>
  <Paragraphs>72</Paragraphs>
  <Slides>17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24" baseType="lpstr">
      <vt:lpstr>Arial</vt:lpstr>
      <vt:lpstr>Calibri</vt:lpstr>
      <vt:lpstr>Corbel</vt:lpstr>
      <vt:lpstr>Futura Bk BT</vt:lpstr>
      <vt:lpstr>Times</vt:lpstr>
      <vt:lpstr>Wingdings</vt:lpstr>
      <vt:lpstr>Ulusal Yenilik Sistemimizin Geleceği_2</vt:lpstr>
      <vt:lpstr>1601 PROGRAMI  BAŞVURU FORMU </vt:lpstr>
      <vt:lpstr>Ön Kayıt İşlemleri</vt:lpstr>
      <vt:lpstr>Ön Kayıt İşlemleri</vt:lpstr>
      <vt:lpstr>Bölüm A – Kuruluş Bilgileri</vt:lpstr>
      <vt:lpstr>Bölüm – B Proje Kısa Tanıtımı</vt:lpstr>
      <vt:lpstr>Bölüm – B Projenin Çağrı Konusuyla İlişkisi ve Hedefleri</vt:lpstr>
      <vt:lpstr>Bölüm – C   Proje Planı ve Firma Alt Yapısı</vt:lpstr>
      <vt:lpstr>İş Planı</vt:lpstr>
      <vt:lpstr>İş Paketleri Listesi</vt:lpstr>
      <vt:lpstr>Proje Yönetimi ve Organizasyonu</vt:lpstr>
      <vt:lpstr>Proje İşbirlikleri</vt:lpstr>
      <vt:lpstr>Proje Personel Listesi</vt:lpstr>
      <vt:lpstr>Kuruluşun Altyapısı</vt:lpstr>
      <vt:lpstr>Bölüm – D   Proje Etkisi ve Ulusal Kazanımlar</vt:lpstr>
      <vt:lpstr>Proje Önerisi Ekleri</vt:lpstr>
      <vt:lpstr>Proje Önerisinin Gönderilmesi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1601 PROGRAMI  BAŞVURU FORMU</dc:title>
  <dc:creator>Ali BAŞÇİFTÇİ</dc:creator>
  <cp:lastModifiedBy>Utku Seckin</cp:lastModifiedBy>
  <cp:revision>2</cp:revision>
  <dcterms:created xsi:type="dcterms:W3CDTF">2020-03-25T00:57:54Z</dcterms:created>
  <dcterms:modified xsi:type="dcterms:W3CDTF">2020-03-25T06:39:45Z</dcterms:modified>
</cp:coreProperties>
</file>