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67" r:id="rId2"/>
    <p:sldId id="335" r:id="rId3"/>
    <p:sldId id="336" r:id="rId4"/>
    <p:sldId id="354" r:id="rId5"/>
    <p:sldId id="360" r:id="rId6"/>
    <p:sldId id="272" r:id="rId7"/>
    <p:sldId id="356" r:id="rId8"/>
    <p:sldId id="337" r:id="rId9"/>
    <p:sldId id="338" r:id="rId10"/>
    <p:sldId id="339" r:id="rId11"/>
    <p:sldId id="358" r:id="rId12"/>
    <p:sldId id="359" r:id="rId13"/>
    <p:sldId id="340" r:id="rId14"/>
    <p:sldId id="341" r:id="rId15"/>
    <p:sldId id="342" r:id="rId16"/>
    <p:sldId id="344" r:id="rId17"/>
    <p:sldId id="362" r:id="rId18"/>
    <p:sldId id="346" r:id="rId19"/>
    <p:sldId id="353" r:id="rId20"/>
  </p:sldIdLst>
  <p:sldSz cx="12192000" cy="6858000"/>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ren H. Karagin" initials="PHK" lastIdx="2" clrIdx="0">
    <p:extLst>
      <p:ext uri="{19B8F6BF-5375-455C-9EA6-DF929625EA0E}">
        <p15:presenceInfo xmlns:p15="http://schemas.microsoft.com/office/powerpoint/2012/main" userId="Peren H. Karagi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00"/>
    <a:srgbClr val="E20613"/>
    <a:srgbClr val="7F7F7F"/>
    <a:srgbClr val="FFCCCC"/>
    <a:srgbClr val="B3B3B2"/>
    <a:srgbClr val="5AB0F0"/>
    <a:srgbClr val="00B0F0"/>
    <a:srgbClr val="FF575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505E3EF-67EA-436B-97B2-0124C06EBD24}" styleName="Orta Stil 4 - Vurgu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29" autoAdjust="0"/>
    <p:restoredTop sz="94660"/>
  </p:normalViewPr>
  <p:slideViewPr>
    <p:cSldViewPr snapToGrid="0">
      <p:cViewPr varScale="1">
        <p:scale>
          <a:sx n="92" d="100"/>
          <a:sy n="92" d="100"/>
        </p:scale>
        <p:origin x="84" y="32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al__ma_Sayfas_.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tr-TR" dirty="0" smtClean="0"/>
              <a:t>SAYEM</a:t>
            </a:r>
            <a:r>
              <a:rPr lang="tr-TR" baseline="0" dirty="0" smtClean="0"/>
              <a:t> 2018 Applications</a:t>
            </a:r>
            <a:endParaRPr lang="en-US" dirty="0"/>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tx>
            <c:strRef>
              <c:f>Sayfa1!$B$1</c:f>
              <c:strCache>
                <c:ptCount val="1"/>
                <c:pt idx="0">
                  <c:v>Satışlar</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182C-473A-952F-568D482AA920}"/>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182C-473A-952F-568D482AA920}"/>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182C-473A-952F-568D482AA920}"/>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182C-473A-952F-568D482AA920}"/>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182C-473A-952F-568D482AA920}"/>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Sayfa1!$A$2:$A$6</c:f>
              <c:strCache>
                <c:ptCount val="5"/>
                <c:pt idx="0">
                  <c:v>Pharmacy</c:v>
                </c:pt>
                <c:pt idx="1">
                  <c:v>Informatics</c:v>
                </c:pt>
                <c:pt idx="2">
                  <c:v>Electronic components</c:v>
                </c:pt>
                <c:pt idx="3">
                  <c:v>Other equipments</c:v>
                </c:pt>
                <c:pt idx="4">
                  <c:v>Transport equipments</c:v>
                </c:pt>
              </c:strCache>
            </c:strRef>
          </c:cat>
          <c:val>
            <c:numRef>
              <c:f>Sayfa1!$B$2:$B$6</c:f>
              <c:numCache>
                <c:formatCode>General</c:formatCode>
                <c:ptCount val="5"/>
                <c:pt idx="0">
                  <c:v>12</c:v>
                </c:pt>
                <c:pt idx="1">
                  <c:v>10</c:v>
                </c:pt>
                <c:pt idx="2">
                  <c:v>14</c:v>
                </c:pt>
                <c:pt idx="3">
                  <c:v>6</c:v>
                </c:pt>
                <c:pt idx="4">
                  <c:v>5</c:v>
                </c:pt>
              </c:numCache>
            </c:numRef>
          </c:val>
          <c:extLst>
            <c:ext xmlns:c16="http://schemas.microsoft.com/office/drawing/2014/chart" uri="{C3380CC4-5D6E-409C-BE32-E72D297353CC}">
              <c16:uniqueId val="{00000000-4BED-4A4F-B9B5-AB8367943CF2}"/>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2F61F82-981B-4CE2-8124-89064D1D8928}" type="doc">
      <dgm:prSet loTypeId="urn:microsoft.com/office/officeart/2008/layout/VerticalCurvedList" loCatId="list" qsTypeId="urn:microsoft.com/office/officeart/2005/8/quickstyle/simple1" qsCatId="simple" csTypeId="urn:microsoft.com/office/officeart/2005/8/colors/colorful2" csCatId="colorful" phldr="1"/>
      <dgm:spPr/>
      <dgm:t>
        <a:bodyPr/>
        <a:lstStyle/>
        <a:p>
          <a:endParaRPr lang="tr-TR"/>
        </a:p>
      </dgm:t>
    </dgm:pt>
    <dgm:pt modelId="{448D6252-1106-402A-AF5F-DEF784BC1B29}">
      <dgm:prSet phldrT="[Metin]" custT="1"/>
      <dgm:spPr/>
      <dgm:t>
        <a:bodyPr/>
        <a:lstStyle/>
        <a:p>
          <a:r>
            <a:rPr lang="en-US" sz="2000" dirty="0" smtClean="0"/>
            <a:t>High technology product/product groups that will be developed through the road map will be identified.</a:t>
          </a:r>
          <a:endParaRPr lang="tr-TR" sz="2000" dirty="0"/>
        </a:p>
      </dgm:t>
    </dgm:pt>
    <dgm:pt modelId="{6578BD3C-C282-4F01-B1EE-EE3FA36B697B}" type="parTrans" cxnId="{4A328974-2144-4443-A27E-3B36791AC2B1}">
      <dgm:prSet/>
      <dgm:spPr/>
      <dgm:t>
        <a:bodyPr/>
        <a:lstStyle/>
        <a:p>
          <a:endParaRPr lang="tr-TR"/>
        </a:p>
      </dgm:t>
    </dgm:pt>
    <dgm:pt modelId="{BA1A9DD7-A3FA-4A4A-81F9-ACB58A4733AE}" type="sibTrans" cxnId="{4A328974-2144-4443-A27E-3B36791AC2B1}">
      <dgm:prSet/>
      <dgm:spPr/>
      <dgm:t>
        <a:bodyPr/>
        <a:lstStyle/>
        <a:p>
          <a:endParaRPr lang="tr-TR"/>
        </a:p>
      </dgm:t>
    </dgm:pt>
    <dgm:pt modelId="{61B9851C-6A35-4386-AE4A-E90A1BB30D2D}">
      <dgm:prSet phldrT="[Metin]" custT="1"/>
      <dgm:spPr/>
      <dgm:t>
        <a:bodyPr/>
        <a:lstStyle/>
        <a:p>
          <a:r>
            <a:rPr lang="en-US" sz="2000" dirty="0" smtClean="0"/>
            <a:t>The product road map will be created after the management model and the risk analysis are done.</a:t>
          </a:r>
          <a:endParaRPr lang="tr-TR" sz="2000" dirty="0" smtClean="0"/>
        </a:p>
      </dgm:t>
    </dgm:pt>
    <dgm:pt modelId="{976F175F-7CBC-423B-AC00-4DAD182E41AB}" type="parTrans" cxnId="{8F6F0294-70BE-44D6-AF2E-42D58C9D8286}">
      <dgm:prSet/>
      <dgm:spPr/>
      <dgm:t>
        <a:bodyPr/>
        <a:lstStyle/>
        <a:p>
          <a:endParaRPr lang="tr-TR"/>
        </a:p>
      </dgm:t>
    </dgm:pt>
    <dgm:pt modelId="{C8CD5886-0137-44DC-9FB3-8C076D52CBFB}" type="sibTrans" cxnId="{8F6F0294-70BE-44D6-AF2E-42D58C9D8286}">
      <dgm:prSet/>
      <dgm:spPr/>
      <dgm:t>
        <a:bodyPr/>
        <a:lstStyle/>
        <a:p>
          <a:endParaRPr lang="tr-TR"/>
        </a:p>
      </dgm:t>
    </dgm:pt>
    <dgm:pt modelId="{BC25AFFD-A3F0-4950-9D95-8FA7CDCB998F}">
      <dgm:prSet phldrT="[Metin]" custT="1"/>
      <dgm:spPr/>
      <dgm:t>
        <a:bodyPr/>
        <a:lstStyle/>
        <a:p>
          <a:r>
            <a:rPr lang="en-US" sz="2000" dirty="0" smtClean="0"/>
            <a:t>The content of the projects and their location in the road map will be planned. </a:t>
          </a:r>
          <a:endParaRPr lang="tr-TR" sz="2000" dirty="0"/>
        </a:p>
      </dgm:t>
    </dgm:pt>
    <dgm:pt modelId="{05F0543C-B14E-4E4E-A034-7AA1C694DF1C}" type="parTrans" cxnId="{FF3F3D03-A39D-4965-9C3E-6855DF0F4B2B}">
      <dgm:prSet/>
      <dgm:spPr/>
      <dgm:t>
        <a:bodyPr/>
        <a:lstStyle/>
        <a:p>
          <a:endParaRPr lang="tr-TR"/>
        </a:p>
      </dgm:t>
    </dgm:pt>
    <dgm:pt modelId="{289AA20F-045F-482B-A783-2448303297ED}" type="sibTrans" cxnId="{FF3F3D03-A39D-4965-9C3E-6855DF0F4B2B}">
      <dgm:prSet/>
      <dgm:spPr/>
      <dgm:t>
        <a:bodyPr/>
        <a:lstStyle/>
        <a:p>
          <a:endParaRPr lang="tr-TR"/>
        </a:p>
      </dgm:t>
    </dgm:pt>
    <dgm:pt modelId="{310DC2E9-17DF-449D-80BB-D869F5E2AF41}">
      <dgm:prSet phldrT="[Metin]" custT="1"/>
      <dgm:spPr/>
      <dgm:t>
        <a:bodyPr/>
        <a:lstStyle/>
        <a:p>
          <a:r>
            <a:rPr lang="en-US" sz="2000" dirty="0" smtClean="0"/>
            <a:t>The sustainability of the  growing consortium will be planned</a:t>
          </a:r>
          <a:r>
            <a:rPr lang="tr-TR" sz="2000" dirty="0" smtClean="0"/>
            <a:t>.</a:t>
          </a:r>
          <a:r>
            <a:rPr lang="en-US" sz="2000" dirty="0" smtClean="0"/>
            <a:t> </a:t>
          </a:r>
          <a:endParaRPr lang="tr-TR" sz="2000" dirty="0"/>
        </a:p>
      </dgm:t>
    </dgm:pt>
    <dgm:pt modelId="{2FC4C04D-854A-4AEA-8295-F6D70C408F96}" type="parTrans" cxnId="{8946EBB3-6EC4-49D4-AE44-6FA868AC1FBE}">
      <dgm:prSet/>
      <dgm:spPr/>
      <dgm:t>
        <a:bodyPr/>
        <a:lstStyle/>
        <a:p>
          <a:endParaRPr lang="tr-TR"/>
        </a:p>
      </dgm:t>
    </dgm:pt>
    <dgm:pt modelId="{91254A17-9288-450B-A46F-FC10C0D04FCB}" type="sibTrans" cxnId="{8946EBB3-6EC4-49D4-AE44-6FA868AC1FBE}">
      <dgm:prSet/>
      <dgm:spPr/>
      <dgm:t>
        <a:bodyPr/>
        <a:lstStyle/>
        <a:p>
          <a:endParaRPr lang="tr-TR"/>
        </a:p>
      </dgm:t>
    </dgm:pt>
    <dgm:pt modelId="{100A1152-1D5D-4191-99F8-6820C737B04D}">
      <dgm:prSet phldrT="[Metin]" custT="1"/>
      <dgm:spPr/>
      <dgm:t>
        <a:bodyPr/>
        <a:lstStyle/>
        <a:p>
          <a:r>
            <a:rPr lang="en-US" sz="2000" dirty="0" smtClean="0"/>
            <a:t>Intellectual property rights will be determined</a:t>
          </a:r>
          <a:r>
            <a:rPr lang="tr-TR" sz="2000" dirty="0" smtClean="0"/>
            <a:t>.</a:t>
          </a:r>
          <a:endParaRPr lang="tr-TR" sz="2000" dirty="0"/>
        </a:p>
      </dgm:t>
    </dgm:pt>
    <dgm:pt modelId="{D39437DE-4562-41F2-A379-4C31315EA122}" type="parTrans" cxnId="{4C594212-AEBC-419B-BC86-24D135E85DC6}">
      <dgm:prSet/>
      <dgm:spPr/>
      <dgm:t>
        <a:bodyPr/>
        <a:lstStyle/>
        <a:p>
          <a:endParaRPr lang="tr-TR"/>
        </a:p>
      </dgm:t>
    </dgm:pt>
    <dgm:pt modelId="{6AF05BD6-F4D1-45EB-814D-74204BB7F416}" type="sibTrans" cxnId="{4C594212-AEBC-419B-BC86-24D135E85DC6}">
      <dgm:prSet/>
      <dgm:spPr/>
      <dgm:t>
        <a:bodyPr/>
        <a:lstStyle/>
        <a:p>
          <a:endParaRPr lang="tr-TR"/>
        </a:p>
      </dgm:t>
    </dgm:pt>
    <dgm:pt modelId="{257DBB89-F748-452D-93E1-F2F1A33E0C5C}" type="pres">
      <dgm:prSet presAssocID="{F2F61F82-981B-4CE2-8124-89064D1D8928}" presName="Name0" presStyleCnt="0">
        <dgm:presLayoutVars>
          <dgm:chMax val="7"/>
          <dgm:chPref val="7"/>
          <dgm:dir/>
        </dgm:presLayoutVars>
      </dgm:prSet>
      <dgm:spPr/>
      <dgm:t>
        <a:bodyPr/>
        <a:lstStyle/>
        <a:p>
          <a:endParaRPr lang="tr-TR"/>
        </a:p>
      </dgm:t>
    </dgm:pt>
    <dgm:pt modelId="{DDD3A17C-04AF-40B9-853D-14F320E3A4FE}" type="pres">
      <dgm:prSet presAssocID="{F2F61F82-981B-4CE2-8124-89064D1D8928}" presName="Name1" presStyleCnt="0"/>
      <dgm:spPr/>
      <dgm:t>
        <a:bodyPr/>
        <a:lstStyle/>
        <a:p>
          <a:endParaRPr lang="tr-TR"/>
        </a:p>
      </dgm:t>
    </dgm:pt>
    <dgm:pt modelId="{2ACFE664-31D7-4564-B587-4DE379F4DEC3}" type="pres">
      <dgm:prSet presAssocID="{F2F61F82-981B-4CE2-8124-89064D1D8928}" presName="cycle" presStyleCnt="0"/>
      <dgm:spPr/>
      <dgm:t>
        <a:bodyPr/>
        <a:lstStyle/>
        <a:p>
          <a:endParaRPr lang="tr-TR"/>
        </a:p>
      </dgm:t>
    </dgm:pt>
    <dgm:pt modelId="{760F7777-3801-4EE9-87E6-CB601B971161}" type="pres">
      <dgm:prSet presAssocID="{F2F61F82-981B-4CE2-8124-89064D1D8928}" presName="srcNode" presStyleLbl="node1" presStyleIdx="0" presStyleCnt="5"/>
      <dgm:spPr/>
      <dgm:t>
        <a:bodyPr/>
        <a:lstStyle/>
        <a:p>
          <a:endParaRPr lang="tr-TR"/>
        </a:p>
      </dgm:t>
    </dgm:pt>
    <dgm:pt modelId="{35980EBE-1C29-435C-AB18-3D26150C30F0}" type="pres">
      <dgm:prSet presAssocID="{F2F61F82-981B-4CE2-8124-89064D1D8928}" presName="conn" presStyleLbl="parChTrans1D2" presStyleIdx="0" presStyleCnt="1"/>
      <dgm:spPr/>
      <dgm:t>
        <a:bodyPr/>
        <a:lstStyle/>
        <a:p>
          <a:endParaRPr lang="tr-TR"/>
        </a:p>
      </dgm:t>
    </dgm:pt>
    <dgm:pt modelId="{1D9F3FB9-6963-4150-AD83-666F47CB9541}" type="pres">
      <dgm:prSet presAssocID="{F2F61F82-981B-4CE2-8124-89064D1D8928}" presName="extraNode" presStyleLbl="node1" presStyleIdx="0" presStyleCnt="5"/>
      <dgm:spPr/>
      <dgm:t>
        <a:bodyPr/>
        <a:lstStyle/>
        <a:p>
          <a:endParaRPr lang="tr-TR"/>
        </a:p>
      </dgm:t>
    </dgm:pt>
    <dgm:pt modelId="{BDA40DBE-807F-4F71-916F-C9F8FDA09DF7}" type="pres">
      <dgm:prSet presAssocID="{F2F61F82-981B-4CE2-8124-89064D1D8928}" presName="dstNode" presStyleLbl="node1" presStyleIdx="0" presStyleCnt="5"/>
      <dgm:spPr/>
      <dgm:t>
        <a:bodyPr/>
        <a:lstStyle/>
        <a:p>
          <a:endParaRPr lang="tr-TR"/>
        </a:p>
      </dgm:t>
    </dgm:pt>
    <dgm:pt modelId="{9C095988-58B4-49DB-9E5B-1DD418E83B5B}" type="pres">
      <dgm:prSet presAssocID="{448D6252-1106-402A-AF5F-DEF784BC1B29}" presName="text_1" presStyleLbl="node1" presStyleIdx="0" presStyleCnt="5">
        <dgm:presLayoutVars>
          <dgm:bulletEnabled val="1"/>
        </dgm:presLayoutVars>
      </dgm:prSet>
      <dgm:spPr/>
      <dgm:t>
        <a:bodyPr/>
        <a:lstStyle/>
        <a:p>
          <a:endParaRPr lang="tr-TR"/>
        </a:p>
      </dgm:t>
    </dgm:pt>
    <dgm:pt modelId="{F91BA71F-DFE3-46CB-AE6C-1C29AB7542A9}" type="pres">
      <dgm:prSet presAssocID="{448D6252-1106-402A-AF5F-DEF784BC1B29}" presName="accent_1" presStyleCnt="0"/>
      <dgm:spPr/>
      <dgm:t>
        <a:bodyPr/>
        <a:lstStyle/>
        <a:p>
          <a:endParaRPr lang="tr-TR"/>
        </a:p>
      </dgm:t>
    </dgm:pt>
    <dgm:pt modelId="{2236C827-466B-426E-B36C-5A13F597229E}" type="pres">
      <dgm:prSet presAssocID="{448D6252-1106-402A-AF5F-DEF784BC1B29}" presName="accentRepeatNode" presStyleLbl="solidFgAcc1" presStyleIdx="0" presStyleCnt="5"/>
      <dgm:spPr/>
      <dgm:t>
        <a:bodyPr/>
        <a:lstStyle/>
        <a:p>
          <a:endParaRPr lang="tr-TR"/>
        </a:p>
      </dgm:t>
    </dgm:pt>
    <dgm:pt modelId="{03D27092-4A0F-4831-9550-D04B466D95F4}" type="pres">
      <dgm:prSet presAssocID="{61B9851C-6A35-4386-AE4A-E90A1BB30D2D}" presName="text_2" presStyleLbl="node1" presStyleIdx="1" presStyleCnt="5">
        <dgm:presLayoutVars>
          <dgm:bulletEnabled val="1"/>
        </dgm:presLayoutVars>
      </dgm:prSet>
      <dgm:spPr/>
      <dgm:t>
        <a:bodyPr/>
        <a:lstStyle/>
        <a:p>
          <a:endParaRPr lang="tr-TR"/>
        </a:p>
      </dgm:t>
    </dgm:pt>
    <dgm:pt modelId="{132773FC-57BD-4DC0-ADC3-99E607CD2AF4}" type="pres">
      <dgm:prSet presAssocID="{61B9851C-6A35-4386-AE4A-E90A1BB30D2D}" presName="accent_2" presStyleCnt="0"/>
      <dgm:spPr/>
      <dgm:t>
        <a:bodyPr/>
        <a:lstStyle/>
        <a:p>
          <a:endParaRPr lang="tr-TR"/>
        </a:p>
      </dgm:t>
    </dgm:pt>
    <dgm:pt modelId="{52328FF4-E148-4CF8-8D8F-7468EC459C26}" type="pres">
      <dgm:prSet presAssocID="{61B9851C-6A35-4386-AE4A-E90A1BB30D2D}" presName="accentRepeatNode" presStyleLbl="solidFgAcc1" presStyleIdx="1" presStyleCnt="5"/>
      <dgm:spPr/>
      <dgm:t>
        <a:bodyPr/>
        <a:lstStyle/>
        <a:p>
          <a:endParaRPr lang="tr-TR"/>
        </a:p>
      </dgm:t>
    </dgm:pt>
    <dgm:pt modelId="{71FCD05F-C66D-433B-B7DF-A4440F98AB1C}" type="pres">
      <dgm:prSet presAssocID="{BC25AFFD-A3F0-4950-9D95-8FA7CDCB998F}" presName="text_3" presStyleLbl="node1" presStyleIdx="2" presStyleCnt="5">
        <dgm:presLayoutVars>
          <dgm:bulletEnabled val="1"/>
        </dgm:presLayoutVars>
      </dgm:prSet>
      <dgm:spPr/>
      <dgm:t>
        <a:bodyPr/>
        <a:lstStyle/>
        <a:p>
          <a:endParaRPr lang="tr-TR"/>
        </a:p>
      </dgm:t>
    </dgm:pt>
    <dgm:pt modelId="{C5E4A217-4459-443A-A567-F661EAB05D25}" type="pres">
      <dgm:prSet presAssocID="{BC25AFFD-A3F0-4950-9D95-8FA7CDCB998F}" presName="accent_3" presStyleCnt="0"/>
      <dgm:spPr/>
      <dgm:t>
        <a:bodyPr/>
        <a:lstStyle/>
        <a:p>
          <a:endParaRPr lang="tr-TR"/>
        </a:p>
      </dgm:t>
    </dgm:pt>
    <dgm:pt modelId="{9D0CED3D-F45D-4212-99C1-06465AAF1249}" type="pres">
      <dgm:prSet presAssocID="{BC25AFFD-A3F0-4950-9D95-8FA7CDCB998F}" presName="accentRepeatNode" presStyleLbl="solidFgAcc1" presStyleIdx="2" presStyleCnt="5"/>
      <dgm:spPr/>
      <dgm:t>
        <a:bodyPr/>
        <a:lstStyle/>
        <a:p>
          <a:endParaRPr lang="tr-TR"/>
        </a:p>
      </dgm:t>
    </dgm:pt>
    <dgm:pt modelId="{970595F3-EAF7-4460-9C63-3687721FAA53}" type="pres">
      <dgm:prSet presAssocID="{310DC2E9-17DF-449D-80BB-D869F5E2AF41}" presName="text_4" presStyleLbl="node1" presStyleIdx="3" presStyleCnt="5">
        <dgm:presLayoutVars>
          <dgm:bulletEnabled val="1"/>
        </dgm:presLayoutVars>
      </dgm:prSet>
      <dgm:spPr/>
      <dgm:t>
        <a:bodyPr/>
        <a:lstStyle/>
        <a:p>
          <a:endParaRPr lang="tr-TR"/>
        </a:p>
      </dgm:t>
    </dgm:pt>
    <dgm:pt modelId="{BEC72471-E9A0-451B-9AD5-E89912DE37FA}" type="pres">
      <dgm:prSet presAssocID="{310DC2E9-17DF-449D-80BB-D869F5E2AF41}" presName="accent_4" presStyleCnt="0"/>
      <dgm:spPr/>
      <dgm:t>
        <a:bodyPr/>
        <a:lstStyle/>
        <a:p>
          <a:endParaRPr lang="tr-TR"/>
        </a:p>
      </dgm:t>
    </dgm:pt>
    <dgm:pt modelId="{663E2258-F7DF-432F-9CEA-AFDC9AC6EF8F}" type="pres">
      <dgm:prSet presAssocID="{310DC2E9-17DF-449D-80BB-D869F5E2AF41}" presName="accentRepeatNode" presStyleLbl="solidFgAcc1" presStyleIdx="3" presStyleCnt="5"/>
      <dgm:spPr/>
      <dgm:t>
        <a:bodyPr/>
        <a:lstStyle/>
        <a:p>
          <a:endParaRPr lang="tr-TR"/>
        </a:p>
      </dgm:t>
    </dgm:pt>
    <dgm:pt modelId="{BD86C8F9-A755-4A9A-A72C-F43B763D38FB}" type="pres">
      <dgm:prSet presAssocID="{100A1152-1D5D-4191-99F8-6820C737B04D}" presName="text_5" presStyleLbl="node1" presStyleIdx="4" presStyleCnt="5">
        <dgm:presLayoutVars>
          <dgm:bulletEnabled val="1"/>
        </dgm:presLayoutVars>
      </dgm:prSet>
      <dgm:spPr/>
      <dgm:t>
        <a:bodyPr/>
        <a:lstStyle/>
        <a:p>
          <a:endParaRPr lang="tr-TR"/>
        </a:p>
      </dgm:t>
    </dgm:pt>
    <dgm:pt modelId="{22366EE4-FB42-4278-A838-014223637942}" type="pres">
      <dgm:prSet presAssocID="{100A1152-1D5D-4191-99F8-6820C737B04D}" presName="accent_5" presStyleCnt="0"/>
      <dgm:spPr/>
      <dgm:t>
        <a:bodyPr/>
        <a:lstStyle/>
        <a:p>
          <a:endParaRPr lang="tr-TR"/>
        </a:p>
      </dgm:t>
    </dgm:pt>
    <dgm:pt modelId="{44B3D973-6811-4092-8B4E-7E3FFE5B10CF}" type="pres">
      <dgm:prSet presAssocID="{100A1152-1D5D-4191-99F8-6820C737B04D}" presName="accentRepeatNode" presStyleLbl="solidFgAcc1" presStyleIdx="4" presStyleCnt="5"/>
      <dgm:spPr/>
      <dgm:t>
        <a:bodyPr/>
        <a:lstStyle/>
        <a:p>
          <a:endParaRPr lang="tr-TR"/>
        </a:p>
      </dgm:t>
    </dgm:pt>
  </dgm:ptLst>
  <dgm:cxnLst>
    <dgm:cxn modelId="{8F6F0294-70BE-44D6-AF2E-42D58C9D8286}" srcId="{F2F61F82-981B-4CE2-8124-89064D1D8928}" destId="{61B9851C-6A35-4386-AE4A-E90A1BB30D2D}" srcOrd="1" destOrd="0" parTransId="{976F175F-7CBC-423B-AC00-4DAD182E41AB}" sibTransId="{C8CD5886-0137-44DC-9FB3-8C076D52CBFB}"/>
    <dgm:cxn modelId="{4A328974-2144-4443-A27E-3B36791AC2B1}" srcId="{F2F61F82-981B-4CE2-8124-89064D1D8928}" destId="{448D6252-1106-402A-AF5F-DEF784BC1B29}" srcOrd="0" destOrd="0" parTransId="{6578BD3C-C282-4F01-B1EE-EE3FA36B697B}" sibTransId="{BA1A9DD7-A3FA-4A4A-81F9-ACB58A4733AE}"/>
    <dgm:cxn modelId="{8946EBB3-6EC4-49D4-AE44-6FA868AC1FBE}" srcId="{F2F61F82-981B-4CE2-8124-89064D1D8928}" destId="{310DC2E9-17DF-449D-80BB-D869F5E2AF41}" srcOrd="3" destOrd="0" parTransId="{2FC4C04D-854A-4AEA-8295-F6D70C408F96}" sibTransId="{91254A17-9288-450B-A46F-FC10C0D04FCB}"/>
    <dgm:cxn modelId="{06ABAC40-DAD3-4AA3-B462-0128F58E1690}" type="presOf" srcId="{F2F61F82-981B-4CE2-8124-89064D1D8928}" destId="{257DBB89-F748-452D-93E1-F2F1A33E0C5C}" srcOrd="0" destOrd="0" presId="urn:microsoft.com/office/officeart/2008/layout/VerticalCurvedList"/>
    <dgm:cxn modelId="{B66672AA-F492-44B7-A56C-9A8321795917}" type="presOf" srcId="{310DC2E9-17DF-449D-80BB-D869F5E2AF41}" destId="{970595F3-EAF7-4460-9C63-3687721FAA53}" srcOrd="0" destOrd="0" presId="urn:microsoft.com/office/officeart/2008/layout/VerticalCurvedList"/>
    <dgm:cxn modelId="{B19C5F60-0F9A-4ED2-B46F-EAC6FE3CA949}" type="presOf" srcId="{BA1A9DD7-A3FA-4A4A-81F9-ACB58A4733AE}" destId="{35980EBE-1C29-435C-AB18-3D26150C30F0}" srcOrd="0" destOrd="0" presId="urn:microsoft.com/office/officeart/2008/layout/VerticalCurvedList"/>
    <dgm:cxn modelId="{4C594212-AEBC-419B-BC86-24D135E85DC6}" srcId="{F2F61F82-981B-4CE2-8124-89064D1D8928}" destId="{100A1152-1D5D-4191-99F8-6820C737B04D}" srcOrd="4" destOrd="0" parTransId="{D39437DE-4562-41F2-A379-4C31315EA122}" sibTransId="{6AF05BD6-F4D1-45EB-814D-74204BB7F416}"/>
    <dgm:cxn modelId="{C696DD9F-FF77-44A1-9163-DD8B2B80B33A}" type="presOf" srcId="{448D6252-1106-402A-AF5F-DEF784BC1B29}" destId="{9C095988-58B4-49DB-9E5B-1DD418E83B5B}" srcOrd="0" destOrd="0" presId="urn:microsoft.com/office/officeart/2008/layout/VerticalCurvedList"/>
    <dgm:cxn modelId="{FF3F3D03-A39D-4965-9C3E-6855DF0F4B2B}" srcId="{F2F61F82-981B-4CE2-8124-89064D1D8928}" destId="{BC25AFFD-A3F0-4950-9D95-8FA7CDCB998F}" srcOrd="2" destOrd="0" parTransId="{05F0543C-B14E-4E4E-A034-7AA1C694DF1C}" sibTransId="{289AA20F-045F-482B-A783-2448303297ED}"/>
    <dgm:cxn modelId="{FE6B9AB1-C78B-4D01-9796-D2FAE754ED11}" type="presOf" srcId="{61B9851C-6A35-4386-AE4A-E90A1BB30D2D}" destId="{03D27092-4A0F-4831-9550-D04B466D95F4}" srcOrd="0" destOrd="0" presId="urn:microsoft.com/office/officeart/2008/layout/VerticalCurvedList"/>
    <dgm:cxn modelId="{735B7707-6AC6-4571-A430-3A885F4F093D}" type="presOf" srcId="{100A1152-1D5D-4191-99F8-6820C737B04D}" destId="{BD86C8F9-A755-4A9A-A72C-F43B763D38FB}" srcOrd="0" destOrd="0" presId="urn:microsoft.com/office/officeart/2008/layout/VerticalCurvedList"/>
    <dgm:cxn modelId="{4D6276F2-8D8D-454E-8073-BB6CC1E8A173}" type="presOf" srcId="{BC25AFFD-A3F0-4950-9D95-8FA7CDCB998F}" destId="{71FCD05F-C66D-433B-B7DF-A4440F98AB1C}" srcOrd="0" destOrd="0" presId="urn:microsoft.com/office/officeart/2008/layout/VerticalCurvedList"/>
    <dgm:cxn modelId="{D10BF663-DAE8-480C-AA86-06A1133939E7}" type="presParOf" srcId="{257DBB89-F748-452D-93E1-F2F1A33E0C5C}" destId="{DDD3A17C-04AF-40B9-853D-14F320E3A4FE}" srcOrd="0" destOrd="0" presId="urn:microsoft.com/office/officeart/2008/layout/VerticalCurvedList"/>
    <dgm:cxn modelId="{4D76E1D3-8C1D-4C38-8D71-5B963E346824}" type="presParOf" srcId="{DDD3A17C-04AF-40B9-853D-14F320E3A4FE}" destId="{2ACFE664-31D7-4564-B587-4DE379F4DEC3}" srcOrd="0" destOrd="0" presId="urn:microsoft.com/office/officeart/2008/layout/VerticalCurvedList"/>
    <dgm:cxn modelId="{3FCC604E-51F6-469F-ACF2-477CAC1952B5}" type="presParOf" srcId="{2ACFE664-31D7-4564-B587-4DE379F4DEC3}" destId="{760F7777-3801-4EE9-87E6-CB601B971161}" srcOrd="0" destOrd="0" presId="urn:microsoft.com/office/officeart/2008/layout/VerticalCurvedList"/>
    <dgm:cxn modelId="{A486740F-A3DF-4AC3-93BA-1AAF4000D1C8}" type="presParOf" srcId="{2ACFE664-31D7-4564-B587-4DE379F4DEC3}" destId="{35980EBE-1C29-435C-AB18-3D26150C30F0}" srcOrd="1" destOrd="0" presId="urn:microsoft.com/office/officeart/2008/layout/VerticalCurvedList"/>
    <dgm:cxn modelId="{8F505268-08F8-4047-8D95-E33CCB6466C6}" type="presParOf" srcId="{2ACFE664-31D7-4564-B587-4DE379F4DEC3}" destId="{1D9F3FB9-6963-4150-AD83-666F47CB9541}" srcOrd="2" destOrd="0" presId="urn:microsoft.com/office/officeart/2008/layout/VerticalCurvedList"/>
    <dgm:cxn modelId="{ABAE1868-2A39-42A4-A51D-6B8200D091A3}" type="presParOf" srcId="{2ACFE664-31D7-4564-B587-4DE379F4DEC3}" destId="{BDA40DBE-807F-4F71-916F-C9F8FDA09DF7}" srcOrd="3" destOrd="0" presId="urn:microsoft.com/office/officeart/2008/layout/VerticalCurvedList"/>
    <dgm:cxn modelId="{0B042700-4435-422C-A558-E42797A052EF}" type="presParOf" srcId="{DDD3A17C-04AF-40B9-853D-14F320E3A4FE}" destId="{9C095988-58B4-49DB-9E5B-1DD418E83B5B}" srcOrd="1" destOrd="0" presId="urn:microsoft.com/office/officeart/2008/layout/VerticalCurvedList"/>
    <dgm:cxn modelId="{396C55E8-8013-47C7-853B-315689A43353}" type="presParOf" srcId="{DDD3A17C-04AF-40B9-853D-14F320E3A4FE}" destId="{F91BA71F-DFE3-46CB-AE6C-1C29AB7542A9}" srcOrd="2" destOrd="0" presId="urn:microsoft.com/office/officeart/2008/layout/VerticalCurvedList"/>
    <dgm:cxn modelId="{33742692-7556-426A-BB34-27C1FD2DE0F4}" type="presParOf" srcId="{F91BA71F-DFE3-46CB-AE6C-1C29AB7542A9}" destId="{2236C827-466B-426E-B36C-5A13F597229E}" srcOrd="0" destOrd="0" presId="urn:microsoft.com/office/officeart/2008/layout/VerticalCurvedList"/>
    <dgm:cxn modelId="{328EAAD3-33EC-4562-AE26-3315710FBF53}" type="presParOf" srcId="{DDD3A17C-04AF-40B9-853D-14F320E3A4FE}" destId="{03D27092-4A0F-4831-9550-D04B466D95F4}" srcOrd="3" destOrd="0" presId="urn:microsoft.com/office/officeart/2008/layout/VerticalCurvedList"/>
    <dgm:cxn modelId="{DBC0C69A-E3AF-4751-B072-4D620EE02AA0}" type="presParOf" srcId="{DDD3A17C-04AF-40B9-853D-14F320E3A4FE}" destId="{132773FC-57BD-4DC0-ADC3-99E607CD2AF4}" srcOrd="4" destOrd="0" presId="urn:microsoft.com/office/officeart/2008/layout/VerticalCurvedList"/>
    <dgm:cxn modelId="{A8C2791F-5E30-41C7-BB8F-EC6A5F1CC470}" type="presParOf" srcId="{132773FC-57BD-4DC0-ADC3-99E607CD2AF4}" destId="{52328FF4-E148-4CF8-8D8F-7468EC459C26}" srcOrd="0" destOrd="0" presId="urn:microsoft.com/office/officeart/2008/layout/VerticalCurvedList"/>
    <dgm:cxn modelId="{D77A83E2-BF38-4F1C-BC78-CE58F61EA03B}" type="presParOf" srcId="{DDD3A17C-04AF-40B9-853D-14F320E3A4FE}" destId="{71FCD05F-C66D-433B-B7DF-A4440F98AB1C}" srcOrd="5" destOrd="0" presId="urn:microsoft.com/office/officeart/2008/layout/VerticalCurvedList"/>
    <dgm:cxn modelId="{4D3F2228-69E2-4E51-8274-6F0C33A90E37}" type="presParOf" srcId="{DDD3A17C-04AF-40B9-853D-14F320E3A4FE}" destId="{C5E4A217-4459-443A-A567-F661EAB05D25}" srcOrd="6" destOrd="0" presId="urn:microsoft.com/office/officeart/2008/layout/VerticalCurvedList"/>
    <dgm:cxn modelId="{F9C3F6E4-BED2-4708-BA40-290EC63A3677}" type="presParOf" srcId="{C5E4A217-4459-443A-A567-F661EAB05D25}" destId="{9D0CED3D-F45D-4212-99C1-06465AAF1249}" srcOrd="0" destOrd="0" presId="urn:microsoft.com/office/officeart/2008/layout/VerticalCurvedList"/>
    <dgm:cxn modelId="{24F87D07-6342-426F-B346-E30E481C846B}" type="presParOf" srcId="{DDD3A17C-04AF-40B9-853D-14F320E3A4FE}" destId="{970595F3-EAF7-4460-9C63-3687721FAA53}" srcOrd="7" destOrd="0" presId="urn:microsoft.com/office/officeart/2008/layout/VerticalCurvedList"/>
    <dgm:cxn modelId="{6BA4306C-0DDD-4409-9C42-8DF8A7DA8AC1}" type="presParOf" srcId="{DDD3A17C-04AF-40B9-853D-14F320E3A4FE}" destId="{BEC72471-E9A0-451B-9AD5-E89912DE37FA}" srcOrd="8" destOrd="0" presId="urn:microsoft.com/office/officeart/2008/layout/VerticalCurvedList"/>
    <dgm:cxn modelId="{939AAE02-A9E1-4617-95B9-7258E1C488D7}" type="presParOf" srcId="{BEC72471-E9A0-451B-9AD5-E89912DE37FA}" destId="{663E2258-F7DF-432F-9CEA-AFDC9AC6EF8F}" srcOrd="0" destOrd="0" presId="urn:microsoft.com/office/officeart/2008/layout/VerticalCurvedList"/>
    <dgm:cxn modelId="{82E0F9E0-616A-4DF0-9957-B49FC2C0667E}" type="presParOf" srcId="{DDD3A17C-04AF-40B9-853D-14F320E3A4FE}" destId="{BD86C8F9-A755-4A9A-A72C-F43B763D38FB}" srcOrd="9" destOrd="0" presId="urn:microsoft.com/office/officeart/2008/layout/VerticalCurvedList"/>
    <dgm:cxn modelId="{D821CA27-CE4C-4588-BA79-AF5BEC547BBE}" type="presParOf" srcId="{DDD3A17C-04AF-40B9-853D-14F320E3A4FE}" destId="{22366EE4-FB42-4278-A838-014223637942}" srcOrd="10" destOrd="0" presId="urn:microsoft.com/office/officeart/2008/layout/VerticalCurvedList"/>
    <dgm:cxn modelId="{A4359E6F-242E-40F3-AC50-37F05DFC8230}" type="presParOf" srcId="{22366EE4-FB42-4278-A838-014223637942}" destId="{44B3D973-6811-4092-8B4E-7E3FFE5B10CF}"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AE75D36-4E66-41B0-A259-2D5D1C1F0B83}" type="doc">
      <dgm:prSet loTypeId="urn:microsoft.com/office/officeart/2005/8/layout/chevron1" loCatId="process" qsTypeId="urn:microsoft.com/office/officeart/2005/8/quickstyle/simple3" qsCatId="simple" csTypeId="urn:microsoft.com/office/officeart/2005/8/colors/accent1_5" csCatId="accent1" phldr="1"/>
      <dgm:spPr/>
      <dgm:t>
        <a:bodyPr/>
        <a:lstStyle/>
        <a:p>
          <a:endParaRPr lang="tr-TR"/>
        </a:p>
      </dgm:t>
    </dgm:pt>
    <dgm:pt modelId="{07B4182B-3BDE-41CE-98EF-EEB7743B88DC}">
      <dgm:prSet phldrT="[Metin]" custT="1"/>
      <dgm:spPr/>
      <dgm:t>
        <a:bodyPr/>
        <a:lstStyle/>
        <a:p>
          <a:r>
            <a:rPr lang="en-US" sz="1800" noProof="0" dirty="0" smtClean="0"/>
            <a:t>Applications</a:t>
          </a:r>
        </a:p>
        <a:p>
          <a:r>
            <a:rPr lang="tr-TR" sz="1800" noProof="0" dirty="0" smtClean="0"/>
            <a:t>4 </a:t>
          </a:r>
          <a:r>
            <a:rPr lang="en-US" sz="1800" noProof="0" dirty="0" smtClean="0"/>
            <a:t>months</a:t>
          </a:r>
          <a:endParaRPr lang="en-US" sz="1800" noProof="0" dirty="0"/>
        </a:p>
      </dgm:t>
    </dgm:pt>
    <dgm:pt modelId="{C8A90F46-FA0C-4640-907E-894913650B79}" type="parTrans" cxnId="{2565270D-6384-4713-9ED6-40355FEF1B40}">
      <dgm:prSet/>
      <dgm:spPr/>
      <dgm:t>
        <a:bodyPr/>
        <a:lstStyle/>
        <a:p>
          <a:endParaRPr lang="tr-TR"/>
        </a:p>
      </dgm:t>
    </dgm:pt>
    <dgm:pt modelId="{EFB1FA52-1E2C-48AC-948D-E45FA5C3DB02}" type="sibTrans" cxnId="{2565270D-6384-4713-9ED6-40355FEF1B40}">
      <dgm:prSet/>
      <dgm:spPr/>
      <dgm:t>
        <a:bodyPr/>
        <a:lstStyle/>
        <a:p>
          <a:endParaRPr lang="tr-TR"/>
        </a:p>
      </dgm:t>
    </dgm:pt>
    <dgm:pt modelId="{794F8F27-1C9A-495C-8D30-0B14BDB56A5D}">
      <dgm:prSet phldrT="[Metin]" custT="1"/>
      <dgm:spPr/>
      <dgm:t>
        <a:bodyPr/>
        <a:lstStyle/>
        <a:p>
          <a:r>
            <a:rPr lang="en-US" sz="1800" noProof="0" dirty="0" smtClean="0"/>
            <a:t>Panel evaluations of the Phase 1 outputs</a:t>
          </a:r>
          <a:endParaRPr lang="en-US" sz="1800" noProof="0" dirty="0"/>
        </a:p>
      </dgm:t>
    </dgm:pt>
    <dgm:pt modelId="{493A98B7-D2D6-4AF8-A738-234B7E28AEC6}" type="parTrans" cxnId="{626A8326-D9A4-4BC5-96B1-DFF20B6D98D3}">
      <dgm:prSet/>
      <dgm:spPr/>
      <dgm:t>
        <a:bodyPr/>
        <a:lstStyle/>
        <a:p>
          <a:endParaRPr lang="tr-TR"/>
        </a:p>
      </dgm:t>
    </dgm:pt>
    <dgm:pt modelId="{CF471539-505F-4C6E-90DD-D453BC62E0D1}" type="sibTrans" cxnId="{626A8326-D9A4-4BC5-96B1-DFF20B6D98D3}">
      <dgm:prSet/>
      <dgm:spPr/>
      <dgm:t>
        <a:bodyPr/>
        <a:lstStyle/>
        <a:p>
          <a:endParaRPr lang="tr-TR"/>
        </a:p>
      </dgm:t>
    </dgm:pt>
    <dgm:pt modelId="{93141844-A96E-46DE-A1C0-BFCF945232CE}">
      <dgm:prSet phldrT="[Metin]" custT="1"/>
      <dgm:spPr/>
      <dgm:t>
        <a:bodyPr/>
        <a:lstStyle/>
        <a:p>
          <a:r>
            <a:rPr lang="en-US" sz="1800" noProof="0" dirty="0" smtClean="0"/>
            <a:t>Panel Evaluations</a:t>
          </a:r>
        </a:p>
        <a:p>
          <a:r>
            <a:rPr lang="en-US" sz="1800" noProof="0" dirty="0" smtClean="0"/>
            <a:t>2 months</a:t>
          </a:r>
          <a:endParaRPr lang="en-US" sz="1800" noProof="0" dirty="0"/>
        </a:p>
      </dgm:t>
    </dgm:pt>
    <dgm:pt modelId="{DFD8359B-99E9-4834-A2D3-06B270DE24A0}" type="parTrans" cxnId="{B38E41CD-AD82-4160-AE2D-B8FF7028B8D0}">
      <dgm:prSet/>
      <dgm:spPr/>
      <dgm:t>
        <a:bodyPr/>
        <a:lstStyle/>
        <a:p>
          <a:endParaRPr lang="tr-TR"/>
        </a:p>
      </dgm:t>
    </dgm:pt>
    <dgm:pt modelId="{AD35D11A-CAA0-479D-B855-871BB2D85784}" type="sibTrans" cxnId="{B38E41CD-AD82-4160-AE2D-B8FF7028B8D0}">
      <dgm:prSet/>
      <dgm:spPr/>
      <dgm:t>
        <a:bodyPr/>
        <a:lstStyle/>
        <a:p>
          <a:endParaRPr lang="tr-TR"/>
        </a:p>
      </dgm:t>
    </dgm:pt>
    <dgm:pt modelId="{24604EB2-F20D-475C-B43C-40ABBED3856C}">
      <dgm:prSet phldrT="[Metin]" custT="1"/>
      <dgm:spPr/>
      <dgm:t>
        <a:bodyPr/>
        <a:lstStyle/>
        <a:p>
          <a:r>
            <a:rPr lang="en-US" sz="2000" noProof="0" dirty="0" smtClean="0"/>
            <a:t>Phase 1</a:t>
          </a:r>
        </a:p>
        <a:p>
          <a:r>
            <a:rPr lang="en-US" sz="2000" noProof="0" dirty="0" smtClean="0"/>
            <a:t>9</a:t>
          </a:r>
          <a:r>
            <a:rPr lang="tr-TR" sz="2000" noProof="0" dirty="0" smtClean="0"/>
            <a:t>-12</a:t>
          </a:r>
          <a:r>
            <a:rPr lang="en-US" sz="2000" noProof="0" dirty="0" smtClean="0"/>
            <a:t> months</a:t>
          </a:r>
          <a:endParaRPr lang="en-US" sz="2000" noProof="0" dirty="0"/>
        </a:p>
      </dgm:t>
    </dgm:pt>
    <dgm:pt modelId="{026CEA30-3FAF-4E4F-B142-CFD8A0692DFB}" type="parTrans" cxnId="{8A4ED417-E282-4644-BF89-39AF5AD844BF}">
      <dgm:prSet/>
      <dgm:spPr/>
      <dgm:t>
        <a:bodyPr/>
        <a:lstStyle/>
        <a:p>
          <a:endParaRPr lang="tr-TR"/>
        </a:p>
      </dgm:t>
    </dgm:pt>
    <dgm:pt modelId="{7172E062-B666-4DD0-8A5E-D17EEE260746}" type="sibTrans" cxnId="{8A4ED417-E282-4644-BF89-39AF5AD844BF}">
      <dgm:prSet/>
      <dgm:spPr/>
      <dgm:t>
        <a:bodyPr/>
        <a:lstStyle/>
        <a:p>
          <a:endParaRPr lang="tr-TR"/>
        </a:p>
      </dgm:t>
    </dgm:pt>
    <dgm:pt modelId="{C8A8364C-804B-4206-AE3D-ACBA2ED78314}">
      <dgm:prSet phldrT="[Metin]"/>
      <dgm:spPr>
        <a:gradFill rotWithShape="0">
          <a:gsLst>
            <a:gs pos="0">
              <a:schemeClr val="accent6">
                <a:lumMod val="75000"/>
              </a:schemeClr>
            </a:gs>
            <a:gs pos="100000">
              <a:srgbClr val="FF0000"/>
            </a:gs>
            <a:gs pos="100000">
              <a:schemeClr val="accent1">
                <a:alpha val="90000"/>
                <a:hueOff val="0"/>
                <a:satOff val="0"/>
                <a:lumOff val="0"/>
                <a:alphaOff val="-40000"/>
                <a:tint val="15000"/>
                <a:satMod val="350000"/>
              </a:schemeClr>
            </a:gs>
          </a:gsLst>
        </a:gradFill>
      </dgm:spPr>
      <dgm:t>
        <a:bodyPr/>
        <a:lstStyle/>
        <a:p>
          <a:r>
            <a:rPr lang="en-US" noProof="0" dirty="0" smtClean="0"/>
            <a:t>Phase 2</a:t>
          </a:r>
        </a:p>
        <a:p>
          <a:r>
            <a:rPr lang="tr-TR" noProof="0" dirty="0" smtClean="0"/>
            <a:t>4</a:t>
          </a:r>
          <a:r>
            <a:rPr lang="en-US" noProof="0" dirty="0" smtClean="0"/>
            <a:t>years</a:t>
          </a:r>
        </a:p>
      </dgm:t>
    </dgm:pt>
    <dgm:pt modelId="{4C50992D-885A-40EE-8ED2-DE814C8762F9}" type="parTrans" cxnId="{C24417A9-E035-4876-B225-096A518B760E}">
      <dgm:prSet/>
      <dgm:spPr/>
      <dgm:t>
        <a:bodyPr/>
        <a:lstStyle/>
        <a:p>
          <a:endParaRPr lang="tr-TR"/>
        </a:p>
      </dgm:t>
    </dgm:pt>
    <dgm:pt modelId="{027202BA-E281-4A68-826A-26505FB3E0AF}" type="sibTrans" cxnId="{C24417A9-E035-4876-B225-096A518B760E}">
      <dgm:prSet/>
      <dgm:spPr/>
      <dgm:t>
        <a:bodyPr/>
        <a:lstStyle/>
        <a:p>
          <a:endParaRPr lang="tr-TR"/>
        </a:p>
      </dgm:t>
    </dgm:pt>
    <dgm:pt modelId="{199BD4CD-2038-4803-BE9B-B8899D4F8A98}" type="pres">
      <dgm:prSet presAssocID="{9AE75D36-4E66-41B0-A259-2D5D1C1F0B83}" presName="Name0" presStyleCnt="0">
        <dgm:presLayoutVars>
          <dgm:dir/>
          <dgm:animLvl val="lvl"/>
          <dgm:resizeHandles val="exact"/>
        </dgm:presLayoutVars>
      </dgm:prSet>
      <dgm:spPr/>
      <dgm:t>
        <a:bodyPr/>
        <a:lstStyle/>
        <a:p>
          <a:endParaRPr lang="tr-TR"/>
        </a:p>
      </dgm:t>
    </dgm:pt>
    <dgm:pt modelId="{57C1B658-329F-41A3-88B2-8ED1C188E158}" type="pres">
      <dgm:prSet presAssocID="{07B4182B-3BDE-41CE-98EF-EEB7743B88DC}" presName="parTxOnly" presStyleLbl="node1" presStyleIdx="0" presStyleCnt="5">
        <dgm:presLayoutVars>
          <dgm:chMax val="0"/>
          <dgm:chPref val="0"/>
          <dgm:bulletEnabled val="1"/>
        </dgm:presLayoutVars>
      </dgm:prSet>
      <dgm:spPr/>
      <dgm:t>
        <a:bodyPr/>
        <a:lstStyle/>
        <a:p>
          <a:endParaRPr lang="tr-TR"/>
        </a:p>
      </dgm:t>
    </dgm:pt>
    <dgm:pt modelId="{3B2FDF65-BED8-4349-B7E6-1C5F63F1C108}" type="pres">
      <dgm:prSet presAssocID="{EFB1FA52-1E2C-48AC-948D-E45FA5C3DB02}" presName="parTxOnlySpace" presStyleCnt="0"/>
      <dgm:spPr/>
    </dgm:pt>
    <dgm:pt modelId="{62E9ACFB-9664-4116-A91F-2844A2F687C4}" type="pres">
      <dgm:prSet presAssocID="{93141844-A96E-46DE-A1C0-BFCF945232CE}" presName="parTxOnly" presStyleLbl="node1" presStyleIdx="1" presStyleCnt="5" custScaleX="123385">
        <dgm:presLayoutVars>
          <dgm:chMax val="0"/>
          <dgm:chPref val="0"/>
          <dgm:bulletEnabled val="1"/>
        </dgm:presLayoutVars>
      </dgm:prSet>
      <dgm:spPr/>
      <dgm:t>
        <a:bodyPr/>
        <a:lstStyle/>
        <a:p>
          <a:endParaRPr lang="tr-TR"/>
        </a:p>
      </dgm:t>
    </dgm:pt>
    <dgm:pt modelId="{F45E2628-1116-4013-8113-B5ED8899E47D}" type="pres">
      <dgm:prSet presAssocID="{AD35D11A-CAA0-479D-B855-871BB2D85784}" presName="parTxOnlySpace" presStyleCnt="0"/>
      <dgm:spPr/>
    </dgm:pt>
    <dgm:pt modelId="{B1985816-AD9F-49BF-9896-A28F4756999E}" type="pres">
      <dgm:prSet presAssocID="{24604EB2-F20D-475C-B43C-40ABBED3856C}" presName="parTxOnly" presStyleLbl="node1" presStyleIdx="2" presStyleCnt="5">
        <dgm:presLayoutVars>
          <dgm:chMax val="0"/>
          <dgm:chPref val="0"/>
          <dgm:bulletEnabled val="1"/>
        </dgm:presLayoutVars>
      </dgm:prSet>
      <dgm:spPr/>
      <dgm:t>
        <a:bodyPr/>
        <a:lstStyle/>
        <a:p>
          <a:endParaRPr lang="tr-TR"/>
        </a:p>
      </dgm:t>
    </dgm:pt>
    <dgm:pt modelId="{019916AC-CAAF-4820-8A6E-D4FC31656873}" type="pres">
      <dgm:prSet presAssocID="{7172E062-B666-4DD0-8A5E-D17EEE260746}" presName="parTxOnlySpace" presStyleCnt="0"/>
      <dgm:spPr/>
    </dgm:pt>
    <dgm:pt modelId="{94DC40B6-A5B6-4519-BD8A-6CD7C0F5026B}" type="pres">
      <dgm:prSet presAssocID="{794F8F27-1C9A-495C-8D30-0B14BDB56A5D}" presName="parTxOnly" presStyleLbl="node1" presStyleIdx="3" presStyleCnt="5" custScaleX="97868">
        <dgm:presLayoutVars>
          <dgm:chMax val="0"/>
          <dgm:chPref val="0"/>
          <dgm:bulletEnabled val="1"/>
        </dgm:presLayoutVars>
      </dgm:prSet>
      <dgm:spPr/>
      <dgm:t>
        <a:bodyPr/>
        <a:lstStyle/>
        <a:p>
          <a:endParaRPr lang="tr-TR"/>
        </a:p>
      </dgm:t>
    </dgm:pt>
    <dgm:pt modelId="{B4C8F0C6-9419-445D-846C-E863B8BB014E}" type="pres">
      <dgm:prSet presAssocID="{CF471539-505F-4C6E-90DD-D453BC62E0D1}" presName="parTxOnlySpace" presStyleCnt="0"/>
      <dgm:spPr/>
    </dgm:pt>
    <dgm:pt modelId="{882411BB-819D-4105-A407-F7C31A7E2C83}" type="pres">
      <dgm:prSet presAssocID="{C8A8364C-804B-4206-AE3D-ACBA2ED78314}" presName="parTxOnly" presStyleLbl="node1" presStyleIdx="4" presStyleCnt="5">
        <dgm:presLayoutVars>
          <dgm:chMax val="0"/>
          <dgm:chPref val="0"/>
          <dgm:bulletEnabled val="1"/>
        </dgm:presLayoutVars>
      </dgm:prSet>
      <dgm:spPr/>
      <dgm:t>
        <a:bodyPr/>
        <a:lstStyle/>
        <a:p>
          <a:endParaRPr lang="tr-TR"/>
        </a:p>
      </dgm:t>
    </dgm:pt>
  </dgm:ptLst>
  <dgm:cxnLst>
    <dgm:cxn modelId="{2565270D-6384-4713-9ED6-40355FEF1B40}" srcId="{9AE75D36-4E66-41B0-A259-2D5D1C1F0B83}" destId="{07B4182B-3BDE-41CE-98EF-EEB7743B88DC}" srcOrd="0" destOrd="0" parTransId="{C8A90F46-FA0C-4640-907E-894913650B79}" sibTransId="{EFB1FA52-1E2C-48AC-948D-E45FA5C3DB02}"/>
    <dgm:cxn modelId="{68B0B845-B855-493E-8CD2-165CFB5B81CF}" type="presOf" srcId="{93141844-A96E-46DE-A1C0-BFCF945232CE}" destId="{62E9ACFB-9664-4116-A91F-2844A2F687C4}" srcOrd="0" destOrd="0" presId="urn:microsoft.com/office/officeart/2005/8/layout/chevron1"/>
    <dgm:cxn modelId="{C24417A9-E035-4876-B225-096A518B760E}" srcId="{9AE75D36-4E66-41B0-A259-2D5D1C1F0B83}" destId="{C8A8364C-804B-4206-AE3D-ACBA2ED78314}" srcOrd="4" destOrd="0" parTransId="{4C50992D-885A-40EE-8ED2-DE814C8762F9}" sibTransId="{027202BA-E281-4A68-826A-26505FB3E0AF}"/>
    <dgm:cxn modelId="{DB7EB51D-47F5-4E18-BEB1-FC75E3CBF288}" type="presOf" srcId="{C8A8364C-804B-4206-AE3D-ACBA2ED78314}" destId="{882411BB-819D-4105-A407-F7C31A7E2C83}" srcOrd="0" destOrd="0" presId="urn:microsoft.com/office/officeart/2005/8/layout/chevron1"/>
    <dgm:cxn modelId="{09340084-5C0C-434D-A25B-3B89F9615953}" type="presOf" srcId="{9AE75D36-4E66-41B0-A259-2D5D1C1F0B83}" destId="{199BD4CD-2038-4803-BE9B-B8899D4F8A98}" srcOrd="0" destOrd="0" presId="urn:microsoft.com/office/officeart/2005/8/layout/chevron1"/>
    <dgm:cxn modelId="{8A4ED417-E282-4644-BF89-39AF5AD844BF}" srcId="{9AE75D36-4E66-41B0-A259-2D5D1C1F0B83}" destId="{24604EB2-F20D-475C-B43C-40ABBED3856C}" srcOrd="2" destOrd="0" parTransId="{026CEA30-3FAF-4E4F-B142-CFD8A0692DFB}" sibTransId="{7172E062-B666-4DD0-8A5E-D17EEE260746}"/>
    <dgm:cxn modelId="{29BEF7F6-A263-4AB2-A878-328499D57067}" type="presOf" srcId="{07B4182B-3BDE-41CE-98EF-EEB7743B88DC}" destId="{57C1B658-329F-41A3-88B2-8ED1C188E158}" srcOrd="0" destOrd="0" presId="urn:microsoft.com/office/officeart/2005/8/layout/chevron1"/>
    <dgm:cxn modelId="{626A8326-D9A4-4BC5-96B1-DFF20B6D98D3}" srcId="{9AE75D36-4E66-41B0-A259-2D5D1C1F0B83}" destId="{794F8F27-1C9A-495C-8D30-0B14BDB56A5D}" srcOrd="3" destOrd="0" parTransId="{493A98B7-D2D6-4AF8-A738-234B7E28AEC6}" sibTransId="{CF471539-505F-4C6E-90DD-D453BC62E0D1}"/>
    <dgm:cxn modelId="{B38E41CD-AD82-4160-AE2D-B8FF7028B8D0}" srcId="{9AE75D36-4E66-41B0-A259-2D5D1C1F0B83}" destId="{93141844-A96E-46DE-A1C0-BFCF945232CE}" srcOrd="1" destOrd="0" parTransId="{DFD8359B-99E9-4834-A2D3-06B270DE24A0}" sibTransId="{AD35D11A-CAA0-479D-B855-871BB2D85784}"/>
    <dgm:cxn modelId="{F1CF1CCA-FD0B-4A94-BDF9-BF6E68880612}" type="presOf" srcId="{794F8F27-1C9A-495C-8D30-0B14BDB56A5D}" destId="{94DC40B6-A5B6-4519-BD8A-6CD7C0F5026B}" srcOrd="0" destOrd="0" presId="urn:microsoft.com/office/officeart/2005/8/layout/chevron1"/>
    <dgm:cxn modelId="{D267BB06-B663-4257-AFE2-FAC59CBE8DF8}" type="presOf" srcId="{24604EB2-F20D-475C-B43C-40ABBED3856C}" destId="{B1985816-AD9F-49BF-9896-A28F4756999E}" srcOrd="0" destOrd="0" presId="urn:microsoft.com/office/officeart/2005/8/layout/chevron1"/>
    <dgm:cxn modelId="{ADD15918-5EBD-40F1-A60D-9C81CE261D5D}" type="presParOf" srcId="{199BD4CD-2038-4803-BE9B-B8899D4F8A98}" destId="{57C1B658-329F-41A3-88B2-8ED1C188E158}" srcOrd="0" destOrd="0" presId="urn:microsoft.com/office/officeart/2005/8/layout/chevron1"/>
    <dgm:cxn modelId="{0EFF73DF-FC30-4BC8-8787-67399023F946}" type="presParOf" srcId="{199BD4CD-2038-4803-BE9B-B8899D4F8A98}" destId="{3B2FDF65-BED8-4349-B7E6-1C5F63F1C108}" srcOrd="1" destOrd="0" presId="urn:microsoft.com/office/officeart/2005/8/layout/chevron1"/>
    <dgm:cxn modelId="{C3630D66-73A1-45BB-A0D7-CF59E47E087E}" type="presParOf" srcId="{199BD4CD-2038-4803-BE9B-B8899D4F8A98}" destId="{62E9ACFB-9664-4116-A91F-2844A2F687C4}" srcOrd="2" destOrd="0" presId="urn:microsoft.com/office/officeart/2005/8/layout/chevron1"/>
    <dgm:cxn modelId="{97A2A224-100F-48B2-83FB-12157B83D798}" type="presParOf" srcId="{199BD4CD-2038-4803-BE9B-B8899D4F8A98}" destId="{F45E2628-1116-4013-8113-B5ED8899E47D}" srcOrd="3" destOrd="0" presId="urn:microsoft.com/office/officeart/2005/8/layout/chevron1"/>
    <dgm:cxn modelId="{33A671B8-C72E-404A-9FBA-B2782C16532D}" type="presParOf" srcId="{199BD4CD-2038-4803-BE9B-B8899D4F8A98}" destId="{B1985816-AD9F-49BF-9896-A28F4756999E}" srcOrd="4" destOrd="0" presId="urn:microsoft.com/office/officeart/2005/8/layout/chevron1"/>
    <dgm:cxn modelId="{DDEF8ED8-8852-457C-A030-134CC50CDBA4}" type="presParOf" srcId="{199BD4CD-2038-4803-BE9B-B8899D4F8A98}" destId="{019916AC-CAAF-4820-8A6E-D4FC31656873}" srcOrd="5" destOrd="0" presId="urn:microsoft.com/office/officeart/2005/8/layout/chevron1"/>
    <dgm:cxn modelId="{4FE9CD41-A6C9-4D94-9C5F-3040CEBAEAE0}" type="presParOf" srcId="{199BD4CD-2038-4803-BE9B-B8899D4F8A98}" destId="{94DC40B6-A5B6-4519-BD8A-6CD7C0F5026B}" srcOrd="6" destOrd="0" presId="urn:microsoft.com/office/officeart/2005/8/layout/chevron1"/>
    <dgm:cxn modelId="{566945D3-4439-40B8-87D3-7E889A5F2245}" type="presParOf" srcId="{199BD4CD-2038-4803-BE9B-B8899D4F8A98}" destId="{B4C8F0C6-9419-445D-846C-E863B8BB014E}" srcOrd="7" destOrd="0" presId="urn:microsoft.com/office/officeart/2005/8/layout/chevron1"/>
    <dgm:cxn modelId="{B7C83D4A-3F90-4849-93EE-08CF3BBDF2BC}" type="presParOf" srcId="{199BD4CD-2038-4803-BE9B-B8899D4F8A98}" destId="{882411BB-819D-4105-A407-F7C31A7E2C83}" srcOrd="8"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AE75D36-4E66-41B0-A259-2D5D1C1F0B83}" type="doc">
      <dgm:prSet loTypeId="urn:microsoft.com/office/officeart/2005/8/layout/chevron1" loCatId="process" qsTypeId="urn:microsoft.com/office/officeart/2005/8/quickstyle/simple3" qsCatId="simple" csTypeId="urn:microsoft.com/office/officeart/2005/8/colors/accent1_5" csCatId="accent1" phldr="1"/>
      <dgm:spPr/>
      <dgm:t>
        <a:bodyPr/>
        <a:lstStyle/>
        <a:p>
          <a:endParaRPr lang="tr-TR"/>
        </a:p>
      </dgm:t>
    </dgm:pt>
    <dgm:pt modelId="{07B4182B-3BDE-41CE-98EF-EEB7743B88DC}">
      <dgm:prSet phldrT="[Metin]" custT="1"/>
      <dgm:spPr/>
      <dgm:t>
        <a:bodyPr/>
        <a:lstStyle/>
        <a:p>
          <a:r>
            <a:rPr lang="en-US" sz="1800" b="1" noProof="0" dirty="0" smtClean="0">
              <a:latin typeface="Futura Lt BT" pitchFamily="34" charset="0"/>
            </a:rPr>
            <a:t>PHASE 1</a:t>
          </a:r>
        </a:p>
        <a:p>
          <a:r>
            <a:rPr lang="en-US" sz="1800" b="1" noProof="0" dirty="0" smtClean="0">
              <a:latin typeface="Futura Lt BT" pitchFamily="34" charset="0"/>
            </a:rPr>
            <a:t>Coordination and support action</a:t>
          </a:r>
          <a:endParaRPr lang="en-US" sz="1800" noProof="0" dirty="0" smtClean="0">
            <a:latin typeface="Futura Lt BT" pitchFamily="34" charset="0"/>
          </a:endParaRPr>
        </a:p>
        <a:p>
          <a:r>
            <a:rPr lang="en-US" sz="1800" b="0" noProof="0" dirty="0" smtClean="0">
              <a:solidFill>
                <a:schemeClr val="tx1"/>
              </a:solidFill>
              <a:latin typeface="+mn-lt"/>
            </a:rPr>
            <a:t>Collaboration and networking</a:t>
          </a:r>
        </a:p>
        <a:p>
          <a:r>
            <a:rPr lang="en-US" sz="1800" b="0" noProof="0" dirty="0" smtClean="0">
              <a:solidFill>
                <a:schemeClr val="tx1"/>
              </a:solidFill>
              <a:latin typeface="+mn-lt"/>
            </a:rPr>
            <a:t>Capacity development </a:t>
          </a:r>
          <a:endParaRPr lang="tr-TR" sz="1800" b="0" noProof="0" dirty="0" smtClean="0">
            <a:solidFill>
              <a:schemeClr val="tx1"/>
            </a:solidFill>
            <a:latin typeface="+mn-lt"/>
          </a:endParaRPr>
        </a:p>
        <a:p>
          <a:r>
            <a:rPr lang="en-US" sz="1800" b="0" noProof="0" dirty="0" smtClean="0">
              <a:solidFill>
                <a:schemeClr val="tx1"/>
              </a:solidFill>
              <a:latin typeface="+mn-lt"/>
            </a:rPr>
            <a:t>Creating a technology road map </a:t>
          </a:r>
        </a:p>
        <a:p>
          <a:endParaRPr lang="tr-TR" sz="1800" dirty="0"/>
        </a:p>
      </dgm:t>
    </dgm:pt>
    <dgm:pt modelId="{C8A90F46-FA0C-4640-907E-894913650B79}" type="parTrans" cxnId="{2565270D-6384-4713-9ED6-40355FEF1B40}">
      <dgm:prSet/>
      <dgm:spPr/>
      <dgm:t>
        <a:bodyPr/>
        <a:lstStyle/>
        <a:p>
          <a:endParaRPr lang="tr-TR"/>
        </a:p>
      </dgm:t>
    </dgm:pt>
    <dgm:pt modelId="{EFB1FA52-1E2C-48AC-948D-E45FA5C3DB02}" type="sibTrans" cxnId="{2565270D-6384-4713-9ED6-40355FEF1B40}">
      <dgm:prSet/>
      <dgm:spPr/>
      <dgm:t>
        <a:bodyPr/>
        <a:lstStyle/>
        <a:p>
          <a:endParaRPr lang="tr-TR"/>
        </a:p>
      </dgm:t>
    </dgm:pt>
    <dgm:pt modelId="{C8A8364C-804B-4206-AE3D-ACBA2ED78314}">
      <dgm:prSet phldrT="[Metin]" custT="1"/>
      <dgm:spPr>
        <a:gradFill rotWithShape="0">
          <a:gsLst>
            <a:gs pos="0">
              <a:schemeClr val="accent1">
                <a:alpha val="90000"/>
                <a:hueOff val="0"/>
                <a:satOff val="0"/>
                <a:lumOff val="0"/>
                <a:alphaOff val="-40000"/>
                <a:tint val="50000"/>
                <a:satMod val="300000"/>
              </a:schemeClr>
            </a:gs>
            <a:gs pos="100000">
              <a:srgbClr val="FF0000"/>
            </a:gs>
            <a:gs pos="100000">
              <a:schemeClr val="accent1">
                <a:alpha val="90000"/>
                <a:hueOff val="0"/>
                <a:satOff val="0"/>
                <a:lumOff val="0"/>
                <a:alphaOff val="-40000"/>
                <a:tint val="15000"/>
                <a:satMod val="350000"/>
              </a:schemeClr>
            </a:gs>
          </a:gsLst>
        </a:gradFill>
      </dgm:spPr>
      <dgm:t>
        <a:bodyPr/>
        <a:lstStyle/>
        <a:p>
          <a:r>
            <a:rPr lang="en-US" sz="1400" b="1" noProof="0" dirty="0" smtClean="0">
              <a:solidFill>
                <a:schemeClr val="tx1"/>
              </a:solidFill>
              <a:latin typeface="Futura Lt BT" pitchFamily="34" charset="0"/>
            </a:rPr>
            <a:t>PHASE  2</a:t>
          </a:r>
        </a:p>
        <a:p>
          <a:r>
            <a:rPr lang="en-US" sz="1400" noProof="0" dirty="0" smtClean="0">
              <a:solidFill>
                <a:schemeClr val="tx1"/>
              </a:solidFill>
              <a:latin typeface="+mn-lt"/>
            </a:rPr>
            <a:t>Product and technology development</a:t>
          </a:r>
        </a:p>
        <a:p>
          <a:r>
            <a:rPr lang="en-US" sz="1400" noProof="0" dirty="0" smtClean="0">
              <a:solidFill>
                <a:schemeClr val="tx1"/>
              </a:solidFill>
              <a:latin typeface="+mn-lt"/>
            </a:rPr>
            <a:t>Demonstration</a:t>
          </a:r>
        </a:p>
        <a:p>
          <a:r>
            <a:rPr lang="en-US" sz="1400" noProof="0" dirty="0" smtClean="0">
              <a:solidFill>
                <a:schemeClr val="tx1"/>
              </a:solidFill>
              <a:latin typeface="+mn-lt"/>
            </a:rPr>
            <a:t>Certification</a:t>
          </a:r>
        </a:p>
        <a:p>
          <a:r>
            <a:rPr lang="tr-TR" sz="1400" noProof="0" dirty="0" smtClean="0">
              <a:solidFill>
                <a:schemeClr val="tx1"/>
              </a:solidFill>
              <a:latin typeface="+mn-lt"/>
            </a:rPr>
            <a:t>P</a:t>
          </a:r>
          <a:r>
            <a:rPr lang="en-US" sz="1400" noProof="0" dirty="0" smtClean="0">
              <a:solidFill>
                <a:schemeClr val="tx1"/>
              </a:solidFill>
              <a:latin typeface="+mn-lt"/>
            </a:rPr>
            <a:t>rod</a:t>
          </a:r>
          <a:r>
            <a:rPr lang="tr-TR" sz="1400" noProof="0" dirty="0" smtClean="0">
              <a:solidFill>
                <a:schemeClr val="tx1"/>
              </a:solidFill>
              <a:latin typeface="+mn-lt"/>
            </a:rPr>
            <a:t>u</a:t>
          </a:r>
          <a:r>
            <a:rPr lang="en-US" sz="1400" noProof="0" dirty="0" err="1" smtClean="0">
              <a:solidFill>
                <a:schemeClr val="tx1"/>
              </a:solidFill>
              <a:latin typeface="+mn-lt"/>
            </a:rPr>
            <a:t>ction</a:t>
          </a:r>
          <a:r>
            <a:rPr lang="en-US" sz="1400" noProof="0" dirty="0" smtClean="0">
              <a:solidFill>
                <a:schemeClr val="tx1"/>
              </a:solidFill>
              <a:latin typeface="+mn-lt"/>
            </a:rPr>
            <a:t> readiness</a:t>
          </a:r>
        </a:p>
        <a:p>
          <a:r>
            <a:rPr lang="en-US" sz="1400" noProof="0" dirty="0" smtClean="0">
              <a:solidFill>
                <a:schemeClr val="tx1"/>
              </a:solidFill>
              <a:latin typeface="+mn-lt"/>
            </a:rPr>
            <a:t>Business development</a:t>
          </a:r>
          <a:endParaRPr lang="en-US" sz="1400" noProof="0" dirty="0" smtClean="0">
            <a:solidFill>
              <a:schemeClr val="tx1"/>
            </a:solidFill>
          </a:endParaRPr>
        </a:p>
      </dgm:t>
    </dgm:pt>
    <dgm:pt modelId="{4C50992D-885A-40EE-8ED2-DE814C8762F9}" type="parTrans" cxnId="{C24417A9-E035-4876-B225-096A518B760E}">
      <dgm:prSet/>
      <dgm:spPr/>
      <dgm:t>
        <a:bodyPr/>
        <a:lstStyle/>
        <a:p>
          <a:endParaRPr lang="tr-TR"/>
        </a:p>
      </dgm:t>
    </dgm:pt>
    <dgm:pt modelId="{027202BA-E281-4A68-826A-26505FB3E0AF}" type="sibTrans" cxnId="{C24417A9-E035-4876-B225-096A518B760E}">
      <dgm:prSet/>
      <dgm:spPr/>
      <dgm:t>
        <a:bodyPr/>
        <a:lstStyle/>
        <a:p>
          <a:endParaRPr lang="tr-TR"/>
        </a:p>
      </dgm:t>
    </dgm:pt>
    <dgm:pt modelId="{199BD4CD-2038-4803-BE9B-B8899D4F8A98}" type="pres">
      <dgm:prSet presAssocID="{9AE75D36-4E66-41B0-A259-2D5D1C1F0B83}" presName="Name0" presStyleCnt="0">
        <dgm:presLayoutVars>
          <dgm:dir/>
          <dgm:animLvl val="lvl"/>
          <dgm:resizeHandles val="exact"/>
        </dgm:presLayoutVars>
      </dgm:prSet>
      <dgm:spPr/>
      <dgm:t>
        <a:bodyPr/>
        <a:lstStyle/>
        <a:p>
          <a:endParaRPr lang="tr-TR"/>
        </a:p>
      </dgm:t>
    </dgm:pt>
    <dgm:pt modelId="{57C1B658-329F-41A3-88B2-8ED1C188E158}" type="pres">
      <dgm:prSet presAssocID="{07B4182B-3BDE-41CE-98EF-EEB7743B88DC}" presName="parTxOnly" presStyleLbl="node1" presStyleIdx="0" presStyleCnt="2" custScaleX="66205">
        <dgm:presLayoutVars>
          <dgm:chMax val="0"/>
          <dgm:chPref val="0"/>
          <dgm:bulletEnabled val="1"/>
        </dgm:presLayoutVars>
      </dgm:prSet>
      <dgm:spPr/>
      <dgm:t>
        <a:bodyPr/>
        <a:lstStyle/>
        <a:p>
          <a:endParaRPr lang="tr-TR"/>
        </a:p>
      </dgm:t>
    </dgm:pt>
    <dgm:pt modelId="{3B2FDF65-BED8-4349-B7E6-1C5F63F1C108}" type="pres">
      <dgm:prSet presAssocID="{EFB1FA52-1E2C-48AC-948D-E45FA5C3DB02}" presName="parTxOnlySpace" presStyleCnt="0"/>
      <dgm:spPr/>
    </dgm:pt>
    <dgm:pt modelId="{882411BB-819D-4105-A407-F7C31A7E2C83}" type="pres">
      <dgm:prSet presAssocID="{C8A8364C-804B-4206-AE3D-ACBA2ED78314}" presName="parTxOnly" presStyleLbl="node1" presStyleIdx="1" presStyleCnt="2" custScaleX="41364">
        <dgm:presLayoutVars>
          <dgm:chMax val="0"/>
          <dgm:chPref val="0"/>
          <dgm:bulletEnabled val="1"/>
        </dgm:presLayoutVars>
      </dgm:prSet>
      <dgm:spPr/>
      <dgm:t>
        <a:bodyPr/>
        <a:lstStyle/>
        <a:p>
          <a:endParaRPr lang="tr-TR"/>
        </a:p>
      </dgm:t>
    </dgm:pt>
  </dgm:ptLst>
  <dgm:cxnLst>
    <dgm:cxn modelId="{09340084-5C0C-434D-A25B-3B89F9615953}" type="presOf" srcId="{9AE75D36-4E66-41B0-A259-2D5D1C1F0B83}" destId="{199BD4CD-2038-4803-BE9B-B8899D4F8A98}" srcOrd="0" destOrd="0" presId="urn:microsoft.com/office/officeart/2005/8/layout/chevron1"/>
    <dgm:cxn modelId="{2565270D-6384-4713-9ED6-40355FEF1B40}" srcId="{9AE75D36-4E66-41B0-A259-2D5D1C1F0B83}" destId="{07B4182B-3BDE-41CE-98EF-EEB7743B88DC}" srcOrd="0" destOrd="0" parTransId="{C8A90F46-FA0C-4640-907E-894913650B79}" sibTransId="{EFB1FA52-1E2C-48AC-948D-E45FA5C3DB02}"/>
    <dgm:cxn modelId="{C24417A9-E035-4876-B225-096A518B760E}" srcId="{9AE75D36-4E66-41B0-A259-2D5D1C1F0B83}" destId="{C8A8364C-804B-4206-AE3D-ACBA2ED78314}" srcOrd="1" destOrd="0" parTransId="{4C50992D-885A-40EE-8ED2-DE814C8762F9}" sibTransId="{027202BA-E281-4A68-826A-26505FB3E0AF}"/>
    <dgm:cxn modelId="{29BEF7F6-A263-4AB2-A878-328499D57067}" type="presOf" srcId="{07B4182B-3BDE-41CE-98EF-EEB7743B88DC}" destId="{57C1B658-329F-41A3-88B2-8ED1C188E158}" srcOrd="0" destOrd="0" presId="urn:microsoft.com/office/officeart/2005/8/layout/chevron1"/>
    <dgm:cxn modelId="{DB7EB51D-47F5-4E18-BEB1-FC75E3CBF288}" type="presOf" srcId="{C8A8364C-804B-4206-AE3D-ACBA2ED78314}" destId="{882411BB-819D-4105-A407-F7C31A7E2C83}" srcOrd="0" destOrd="0" presId="urn:microsoft.com/office/officeart/2005/8/layout/chevron1"/>
    <dgm:cxn modelId="{ADD15918-5EBD-40F1-A60D-9C81CE261D5D}" type="presParOf" srcId="{199BD4CD-2038-4803-BE9B-B8899D4F8A98}" destId="{57C1B658-329F-41A3-88B2-8ED1C188E158}" srcOrd="0" destOrd="0" presId="urn:microsoft.com/office/officeart/2005/8/layout/chevron1"/>
    <dgm:cxn modelId="{0EFF73DF-FC30-4BC8-8787-67399023F946}" type="presParOf" srcId="{199BD4CD-2038-4803-BE9B-B8899D4F8A98}" destId="{3B2FDF65-BED8-4349-B7E6-1C5F63F1C108}" srcOrd="1" destOrd="0" presId="urn:microsoft.com/office/officeart/2005/8/layout/chevron1"/>
    <dgm:cxn modelId="{B7C83D4A-3F90-4849-93EE-08CF3BBDF2BC}" type="presParOf" srcId="{199BD4CD-2038-4803-BE9B-B8899D4F8A98}" destId="{882411BB-819D-4105-A407-F7C31A7E2C83}" srcOrd="2" destOrd="0" presId="urn:microsoft.com/office/officeart/2005/8/layout/chevron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742AF51-A6E6-4B25-A986-48C265EA2BCB}" type="doc">
      <dgm:prSet loTypeId="urn:microsoft.com/office/officeart/2005/8/layout/default" loCatId="list" qsTypeId="urn:microsoft.com/office/officeart/2005/8/quickstyle/simple3" qsCatId="simple" csTypeId="urn:microsoft.com/office/officeart/2005/8/colors/accent2_3" csCatId="accent2" phldr="1"/>
      <dgm:spPr/>
      <dgm:t>
        <a:bodyPr/>
        <a:lstStyle/>
        <a:p>
          <a:endParaRPr lang="tr-TR"/>
        </a:p>
      </dgm:t>
    </dgm:pt>
    <dgm:pt modelId="{4FD3D743-80EB-4A4C-8EEC-41469AFA306F}">
      <dgm:prSet phldrT="[Metin]" custT="1"/>
      <dgm:spPr/>
      <dgm:t>
        <a:bodyPr/>
        <a:lstStyle/>
        <a:p>
          <a:r>
            <a:rPr lang="en-US" sz="2000" b="1" noProof="0" dirty="0" smtClean="0">
              <a:latin typeface="Calibri" panose="020F0502020204030204" pitchFamily="34" charset="0"/>
              <a:ea typeface="ヒラギノ角ゴ Pro W3" charset="0"/>
              <a:cs typeface="Calibri" panose="020F0502020204030204" pitchFamily="34" charset="0"/>
            </a:rPr>
            <a:t>MUST (min</a:t>
          </a:r>
          <a:r>
            <a:rPr lang="tr-TR" sz="2000" b="1" noProof="0" dirty="0" err="1" smtClean="0">
              <a:latin typeface="Calibri" panose="020F0502020204030204" pitchFamily="34" charset="0"/>
              <a:ea typeface="ヒラギノ角ゴ Pro W3" charset="0"/>
              <a:cs typeface="Calibri" panose="020F0502020204030204" pitchFamily="34" charset="0"/>
            </a:rPr>
            <a:t>imum</a:t>
          </a:r>
          <a:r>
            <a:rPr lang="en-US" sz="2000" b="1" noProof="0" dirty="0" smtClean="0">
              <a:latin typeface="Calibri" panose="020F0502020204030204" pitchFamily="34" charset="0"/>
              <a:ea typeface="ヒラギノ角ゴ Pro W3" charset="0"/>
              <a:cs typeface="Calibri" panose="020F0502020204030204" pitchFamily="34" charset="0"/>
            </a:rPr>
            <a:t> 1</a:t>
          </a:r>
          <a:r>
            <a:rPr lang="tr-TR" sz="2000" b="1" noProof="0" dirty="0" smtClean="0">
              <a:latin typeface="Calibri" panose="020F0502020204030204" pitchFamily="34" charset="0"/>
              <a:ea typeface="ヒラギノ角ゴ Pro W3" charset="0"/>
              <a:cs typeface="Calibri" panose="020F0502020204030204" pitchFamily="34" charset="0"/>
            </a:rPr>
            <a:t> </a:t>
          </a:r>
          <a:r>
            <a:rPr lang="tr-TR" sz="2000" b="1" noProof="0" dirty="0" err="1" smtClean="0">
              <a:latin typeface="Calibri" panose="020F0502020204030204" pitchFamily="34" charset="0"/>
              <a:ea typeface="ヒラギノ角ゴ Pro W3" charset="0"/>
              <a:cs typeface="Calibri" panose="020F0502020204030204" pitchFamily="34" charset="0"/>
            </a:rPr>
            <a:t>criteria</a:t>
          </a:r>
          <a:r>
            <a:rPr lang="en-US" sz="2000" b="1" noProof="0" dirty="0" smtClean="0">
              <a:latin typeface="Calibri" panose="020F0502020204030204" pitchFamily="34" charset="0"/>
              <a:ea typeface="ヒラギノ角ゴ Pro W3" charset="0"/>
              <a:cs typeface="Calibri" panose="020F0502020204030204" pitchFamily="34" charset="0"/>
            </a:rPr>
            <a:t>)</a:t>
          </a:r>
        </a:p>
        <a:p>
          <a:r>
            <a:rPr lang="en-US" sz="2000" noProof="0" dirty="0" smtClean="0">
              <a:latin typeface="Calibri" panose="020F0502020204030204" pitchFamily="34" charset="0"/>
              <a:ea typeface="ヒラギノ角ゴ Pro W3" charset="0"/>
              <a:cs typeface="Calibri" panose="020F0502020204030204" pitchFamily="34" charset="0"/>
            </a:rPr>
            <a:t>………………………………………………………………………………………</a:t>
          </a:r>
          <a:endParaRPr lang="en-US" sz="2000" dirty="0" smtClean="0">
            <a:latin typeface="Calibri" panose="020F0502020204030204" pitchFamily="34" charset="0"/>
            <a:cs typeface="Calibri" panose="020F0502020204030204" pitchFamily="34" charset="0"/>
          </a:endParaRPr>
        </a:p>
        <a:p>
          <a:r>
            <a:rPr lang="en-US" sz="2000" dirty="0" smtClean="0">
              <a:latin typeface="Calibri" panose="020F0502020204030204" pitchFamily="34" charset="0"/>
              <a:cs typeface="Calibri" panose="020F0502020204030204" pitchFamily="34" charset="0"/>
            </a:rPr>
            <a:t>Ministry of Industry and Technology Certificated R&amp;D Center</a:t>
          </a:r>
        </a:p>
        <a:p>
          <a:endParaRPr lang="en-US" sz="2000" dirty="0" smtClean="0">
            <a:latin typeface="Calibri" panose="020F0502020204030204" pitchFamily="34" charset="0"/>
            <a:cs typeface="Calibri" panose="020F0502020204030204" pitchFamily="34" charset="0"/>
          </a:endParaRPr>
        </a:p>
        <a:p>
          <a:r>
            <a:rPr lang="tr-TR" sz="2000" dirty="0" err="1" smtClean="0">
              <a:latin typeface="Calibri" panose="020F0502020204030204" pitchFamily="34" charset="0"/>
              <a:cs typeface="Calibri" panose="020F0502020204030204" pitchFamily="34" charset="0"/>
            </a:rPr>
            <a:t>National</a:t>
          </a:r>
          <a:r>
            <a:rPr lang="tr-TR" sz="2000" dirty="0" smtClean="0">
              <a:latin typeface="Calibri" panose="020F0502020204030204" pitchFamily="34" charset="0"/>
              <a:cs typeface="Calibri" panose="020F0502020204030204" pitchFamily="34" charset="0"/>
            </a:rPr>
            <a:t> </a:t>
          </a:r>
          <a:r>
            <a:rPr lang="tr-TR" sz="2000" dirty="0" err="1" smtClean="0">
              <a:latin typeface="Calibri" panose="020F0502020204030204" pitchFamily="34" charset="0"/>
              <a:cs typeface="Calibri" panose="020F0502020204030204" pitchFamily="34" charset="0"/>
            </a:rPr>
            <a:t>or</a:t>
          </a:r>
          <a:r>
            <a:rPr lang="tr-TR" sz="2000" dirty="0" smtClean="0">
              <a:latin typeface="Calibri" panose="020F0502020204030204" pitchFamily="34" charset="0"/>
              <a:cs typeface="Calibri" panose="020F0502020204030204" pitchFamily="34" charset="0"/>
            </a:rPr>
            <a:t> </a:t>
          </a:r>
          <a:r>
            <a:rPr lang="tr-TR" sz="2000" dirty="0" err="1" smtClean="0">
              <a:latin typeface="Calibri" panose="020F0502020204030204" pitchFamily="34" charset="0"/>
              <a:cs typeface="Calibri" panose="020F0502020204030204" pitchFamily="34" charset="0"/>
            </a:rPr>
            <a:t>international</a:t>
          </a:r>
          <a:r>
            <a:rPr lang="tr-TR" sz="2000" dirty="0" smtClean="0">
              <a:latin typeface="Calibri" panose="020F0502020204030204" pitchFamily="34" charset="0"/>
              <a:cs typeface="Calibri" panose="020F0502020204030204" pitchFamily="34" charset="0"/>
            </a:rPr>
            <a:t> </a:t>
          </a:r>
          <a:r>
            <a:rPr lang="tr-TR" sz="2000" dirty="0" err="1" smtClean="0">
              <a:latin typeface="Calibri" panose="020F0502020204030204" pitchFamily="34" charset="0"/>
              <a:cs typeface="Calibri" panose="020F0502020204030204" pitchFamily="34" charset="0"/>
            </a:rPr>
            <a:t>extensive</a:t>
          </a:r>
          <a:r>
            <a:rPr lang="tr-TR" sz="2000" dirty="0" smtClean="0">
              <a:latin typeface="Calibri" panose="020F0502020204030204" pitchFamily="34" charset="0"/>
              <a:cs typeface="Calibri" panose="020F0502020204030204" pitchFamily="34" charset="0"/>
            </a:rPr>
            <a:t> </a:t>
          </a:r>
          <a:r>
            <a:rPr lang="tr-TR" sz="2000" dirty="0" err="1" smtClean="0">
              <a:latin typeface="Calibri" panose="020F0502020204030204" pitchFamily="34" charset="0"/>
              <a:cs typeface="Calibri" panose="020F0502020204030204" pitchFamily="34" charset="0"/>
            </a:rPr>
            <a:t>sales</a:t>
          </a:r>
          <a:r>
            <a:rPr lang="tr-TR" sz="2000" dirty="0" smtClean="0">
              <a:latin typeface="Calibri" panose="020F0502020204030204" pitchFamily="34" charset="0"/>
              <a:cs typeface="Calibri" panose="020F0502020204030204" pitchFamily="34" charset="0"/>
            </a:rPr>
            <a:t> network of </a:t>
          </a:r>
          <a:r>
            <a:rPr lang="tr-TR" sz="2000" dirty="0" err="1" smtClean="0">
              <a:latin typeface="Calibri" panose="020F0502020204030204" pitchFamily="34" charset="0"/>
              <a:cs typeface="Calibri" panose="020F0502020204030204" pitchFamily="34" charset="0"/>
            </a:rPr>
            <a:t>the</a:t>
          </a:r>
          <a:r>
            <a:rPr lang="tr-TR" sz="2000" dirty="0" smtClean="0">
              <a:latin typeface="Calibri" panose="020F0502020204030204" pitchFamily="34" charset="0"/>
              <a:cs typeface="Calibri" panose="020F0502020204030204" pitchFamily="34" charset="0"/>
            </a:rPr>
            <a:t> </a:t>
          </a:r>
          <a:r>
            <a:rPr lang="tr-TR" sz="2000" dirty="0" err="1" smtClean="0">
              <a:latin typeface="Calibri" panose="020F0502020204030204" pitchFamily="34" charset="0"/>
              <a:cs typeface="Calibri" panose="020F0502020204030204" pitchFamily="34" charset="0"/>
            </a:rPr>
            <a:t>target</a:t>
          </a:r>
          <a:r>
            <a:rPr lang="tr-TR" sz="2000" dirty="0" smtClean="0">
              <a:latin typeface="Calibri" panose="020F0502020204030204" pitchFamily="34" charset="0"/>
              <a:cs typeface="Calibri" panose="020F0502020204030204" pitchFamily="34" charset="0"/>
            </a:rPr>
            <a:t> </a:t>
          </a:r>
          <a:r>
            <a:rPr lang="tr-TR" sz="2000" dirty="0" err="1" smtClean="0">
              <a:latin typeface="Calibri" panose="020F0502020204030204" pitchFamily="34" charset="0"/>
              <a:cs typeface="Calibri" panose="020F0502020204030204" pitchFamily="34" charset="0"/>
            </a:rPr>
            <a:t>product</a:t>
          </a:r>
          <a:r>
            <a:rPr lang="tr-TR" sz="2000" dirty="0" smtClean="0">
              <a:latin typeface="Calibri" panose="020F0502020204030204" pitchFamily="34" charset="0"/>
              <a:cs typeface="Calibri" panose="020F0502020204030204" pitchFamily="34" charset="0"/>
            </a:rPr>
            <a:t> in </a:t>
          </a:r>
          <a:r>
            <a:rPr lang="tr-TR" sz="2000" dirty="0" err="1" smtClean="0">
              <a:latin typeface="Calibri" panose="020F0502020204030204" pitchFamily="34" charset="0"/>
              <a:cs typeface="Calibri" panose="020F0502020204030204" pitchFamily="34" charset="0"/>
            </a:rPr>
            <a:t>last</a:t>
          </a:r>
          <a:r>
            <a:rPr lang="tr-TR" sz="2000" dirty="0" smtClean="0">
              <a:latin typeface="Calibri" panose="020F0502020204030204" pitchFamily="34" charset="0"/>
              <a:cs typeface="Calibri" panose="020F0502020204030204" pitchFamily="34" charset="0"/>
            </a:rPr>
            <a:t> 3 </a:t>
          </a:r>
          <a:r>
            <a:rPr lang="tr-TR" sz="2000" dirty="0" err="1" smtClean="0">
              <a:latin typeface="Calibri" panose="020F0502020204030204" pitchFamily="34" charset="0"/>
              <a:cs typeface="Calibri" panose="020F0502020204030204" pitchFamily="34" charset="0"/>
            </a:rPr>
            <a:t>years</a:t>
          </a:r>
          <a:endParaRPr lang="en-US" sz="2000" dirty="0" smtClean="0">
            <a:latin typeface="Calibri" panose="020F0502020204030204" pitchFamily="34" charset="0"/>
            <a:cs typeface="Calibri" panose="020F0502020204030204" pitchFamily="34" charset="0"/>
          </a:endParaRPr>
        </a:p>
        <a:p>
          <a:r>
            <a:rPr lang="en-US" sz="2000" dirty="0" smtClean="0">
              <a:latin typeface="Calibri" panose="020F0502020204030204" pitchFamily="34" charset="0"/>
              <a:cs typeface="Calibri" panose="020F0502020204030204" pitchFamily="34" charset="0"/>
            </a:rPr>
            <a:t>Have the intellectual property of the related product</a:t>
          </a:r>
        </a:p>
        <a:p>
          <a:endParaRPr lang="en-US" sz="2000" dirty="0" smtClean="0">
            <a:latin typeface="Calibri" panose="020F0502020204030204" pitchFamily="34" charset="0"/>
            <a:cs typeface="Calibri" panose="020F0502020204030204" pitchFamily="34" charset="0"/>
          </a:endParaRPr>
        </a:p>
        <a:p>
          <a:r>
            <a:rPr lang="en-US" sz="2000" dirty="0" err="1" smtClean="0"/>
            <a:t>Ap</a:t>
          </a:r>
          <a:r>
            <a:rPr lang="tr-TR" sz="2000" dirty="0" err="1" smtClean="0"/>
            <a:t>ply</a:t>
          </a:r>
          <a:r>
            <a:rPr lang="tr-TR" sz="2000" dirty="0" smtClean="0"/>
            <a:t> </a:t>
          </a:r>
          <a:r>
            <a:rPr lang="tr-TR" sz="2000" dirty="0" err="1" smtClean="0"/>
            <a:t>for</a:t>
          </a:r>
          <a:r>
            <a:rPr lang="en-US" sz="2000" dirty="0" smtClean="0"/>
            <a:t> TÜBİTAK 1004 Excellence </a:t>
          </a:r>
          <a:r>
            <a:rPr lang="en-US" sz="2000" dirty="0" err="1" smtClean="0"/>
            <a:t>Centres</a:t>
          </a:r>
          <a:r>
            <a:rPr lang="en-US" sz="2000" dirty="0" smtClean="0"/>
            <a:t> Program </a:t>
          </a:r>
          <a:endParaRPr lang="en-US" sz="2000" noProof="0" dirty="0">
            <a:latin typeface="Calibri" panose="020F0502020204030204" pitchFamily="34" charset="0"/>
            <a:ea typeface="ヒラギノ角ゴ Pro W3" charset="0"/>
            <a:cs typeface="Calibri" panose="020F0502020204030204" pitchFamily="34" charset="0"/>
          </a:endParaRPr>
        </a:p>
      </dgm:t>
    </dgm:pt>
    <dgm:pt modelId="{F9B73044-4E36-45AA-91F1-040CF44C5323}" type="parTrans" cxnId="{2A188DA1-DDEE-4790-ACBC-7200BA08FBF3}">
      <dgm:prSet/>
      <dgm:spPr/>
      <dgm:t>
        <a:bodyPr/>
        <a:lstStyle/>
        <a:p>
          <a:endParaRPr lang="tr-TR"/>
        </a:p>
      </dgm:t>
    </dgm:pt>
    <dgm:pt modelId="{FB657D1C-2561-443C-AA68-2B1306B3354F}" type="sibTrans" cxnId="{2A188DA1-DDEE-4790-ACBC-7200BA08FBF3}">
      <dgm:prSet/>
      <dgm:spPr/>
      <dgm:t>
        <a:bodyPr/>
        <a:lstStyle/>
        <a:p>
          <a:endParaRPr lang="tr-TR"/>
        </a:p>
      </dgm:t>
    </dgm:pt>
    <dgm:pt modelId="{1ACE6C5E-941C-4CFD-A5C8-C7470CEBA63A}" type="pres">
      <dgm:prSet presAssocID="{5742AF51-A6E6-4B25-A986-48C265EA2BCB}" presName="diagram" presStyleCnt="0">
        <dgm:presLayoutVars>
          <dgm:dir/>
          <dgm:resizeHandles val="exact"/>
        </dgm:presLayoutVars>
      </dgm:prSet>
      <dgm:spPr/>
      <dgm:t>
        <a:bodyPr/>
        <a:lstStyle/>
        <a:p>
          <a:endParaRPr lang="tr-TR"/>
        </a:p>
      </dgm:t>
    </dgm:pt>
    <dgm:pt modelId="{74A54C88-72E3-42C6-B799-303BC136DE37}" type="pres">
      <dgm:prSet presAssocID="{4FD3D743-80EB-4A4C-8EEC-41469AFA306F}" presName="node" presStyleLbl="node1" presStyleIdx="0" presStyleCnt="1" custScaleX="154906" custScaleY="213008" custLinFactNeighborX="-6361" custLinFactNeighborY="-5399">
        <dgm:presLayoutVars>
          <dgm:bulletEnabled val="1"/>
        </dgm:presLayoutVars>
      </dgm:prSet>
      <dgm:spPr/>
      <dgm:t>
        <a:bodyPr/>
        <a:lstStyle/>
        <a:p>
          <a:endParaRPr lang="tr-TR"/>
        </a:p>
      </dgm:t>
    </dgm:pt>
  </dgm:ptLst>
  <dgm:cxnLst>
    <dgm:cxn modelId="{9EAE755B-4844-47E6-BCCA-2C9264EABAB1}" type="presOf" srcId="{4FD3D743-80EB-4A4C-8EEC-41469AFA306F}" destId="{74A54C88-72E3-42C6-B799-303BC136DE37}" srcOrd="0" destOrd="0" presId="urn:microsoft.com/office/officeart/2005/8/layout/default"/>
    <dgm:cxn modelId="{2A188DA1-DDEE-4790-ACBC-7200BA08FBF3}" srcId="{5742AF51-A6E6-4B25-A986-48C265EA2BCB}" destId="{4FD3D743-80EB-4A4C-8EEC-41469AFA306F}" srcOrd="0" destOrd="0" parTransId="{F9B73044-4E36-45AA-91F1-040CF44C5323}" sibTransId="{FB657D1C-2561-443C-AA68-2B1306B3354F}"/>
    <dgm:cxn modelId="{D54A52FD-B858-46F3-9C0A-46BC1217B97D}" type="presOf" srcId="{5742AF51-A6E6-4B25-A986-48C265EA2BCB}" destId="{1ACE6C5E-941C-4CFD-A5C8-C7470CEBA63A}" srcOrd="0" destOrd="0" presId="urn:microsoft.com/office/officeart/2005/8/layout/default"/>
    <dgm:cxn modelId="{5ECEEC24-79E3-4636-9FF6-2DB1CAA7D0D5}" type="presParOf" srcId="{1ACE6C5E-941C-4CFD-A5C8-C7470CEBA63A}" destId="{74A54C88-72E3-42C6-B799-303BC136DE37}" srcOrd="0" destOrd="0" presId="urn:microsoft.com/office/officeart/2005/8/layout/defaul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4C9F678-78AD-46C8-93F5-1A9CAE6E4138}" type="doc">
      <dgm:prSet loTypeId="urn:microsoft.com/office/officeart/2005/8/layout/vList2" loCatId="list" qsTypeId="urn:microsoft.com/office/officeart/2005/8/quickstyle/simple1" qsCatId="simple" csTypeId="urn:microsoft.com/office/officeart/2005/8/colors/accent3_2" csCatId="accent3" phldr="1"/>
      <dgm:spPr/>
      <dgm:t>
        <a:bodyPr/>
        <a:lstStyle/>
        <a:p>
          <a:endParaRPr lang="tr-TR"/>
        </a:p>
      </dgm:t>
    </dgm:pt>
    <dgm:pt modelId="{A16E4D9F-DCE3-4207-B054-4C2ED47603EC}">
      <dgm:prSet phldrT="[Metin]" custT="1"/>
      <dgm:spPr/>
      <dgm:t>
        <a:bodyPr/>
        <a:lstStyle/>
        <a:p>
          <a:r>
            <a:rPr lang="en-US" sz="2400" noProof="0" dirty="0" smtClean="0"/>
            <a:t>Personnel expenses</a:t>
          </a:r>
          <a:endParaRPr lang="en-US" sz="2400" noProof="0" dirty="0"/>
        </a:p>
      </dgm:t>
    </dgm:pt>
    <dgm:pt modelId="{2606F6CE-7B76-44E7-92FD-CFE2C4A464EB}" type="sibTrans" cxnId="{DA627E6D-D3D9-4D62-B26B-AA3C511876A6}">
      <dgm:prSet/>
      <dgm:spPr/>
      <dgm:t>
        <a:bodyPr/>
        <a:lstStyle/>
        <a:p>
          <a:endParaRPr lang="tr-TR"/>
        </a:p>
      </dgm:t>
    </dgm:pt>
    <dgm:pt modelId="{BEAF2271-D4CE-42DD-9F14-BB02E58D66B9}" type="parTrans" cxnId="{DA627E6D-D3D9-4D62-B26B-AA3C511876A6}">
      <dgm:prSet/>
      <dgm:spPr/>
      <dgm:t>
        <a:bodyPr/>
        <a:lstStyle/>
        <a:p>
          <a:endParaRPr lang="tr-TR"/>
        </a:p>
      </dgm:t>
    </dgm:pt>
    <dgm:pt modelId="{AAE21ED7-2150-46B6-8F15-F42A83CD403E}">
      <dgm:prSet custT="1"/>
      <dgm:spPr/>
      <dgm:t>
        <a:bodyPr/>
        <a:lstStyle/>
        <a:p>
          <a:r>
            <a:rPr lang="en-US" sz="2400" noProof="0" dirty="0" smtClean="0"/>
            <a:t>Travel expenses</a:t>
          </a:r>
          <a:endParaRPr lang="en-US" sz="2400" noProof="0" dirty="0"/>
        </a:p>
      </dgm:t>
    </dgm:pt>
    <dgm:pt modelId="{0B901925-DF92-46CF-8CD1-0DE61FD59503}" type="sibTrans" cxnId="{5842994E-A366-474D-86A3-B54E0888CDD5}">
      <dgm:prSet/>
      <dgm:spPr/>
      <dgm:t>
        <a:bodyPr/>
        <a:lstStyle/>
        <a:p>
          <a:endParaRPr lang="tr-TR"/>
        </a:p>
      </dgm:t>
    </dgm:pt>
    <dgm:pt modelId="{94BFDDFE-8B8C-4D86-A43D-19DEA680BE2B}" type="parTrans" cxnId="{5842994E-A366-474D-86A3-B54E0888CDD5}">
      <dgm:prSet/>
      <dgm:spPr/>
      <dgm:t>
        <a:bodyPr/>
        <a:lstStyle/>
        <a:p>
          <a:endParaRPr lang="tr-TR"/>
        </a:p>
      </dgm:t>
    </dgm:pt>
    <dgm:pt modelId="{5AFB820C-0DAB-4AE1-AD20-77570F9807AF}">
      <dgm:prSet custT="1"/>
      <dgm:spPr/>
      <dgm:t>
        <a:bodyPr/>
        <a:lstStyle/>
        <a:p>
          <a:r>
            <a:rPr lang="en-US" sz="2400" noProof="0" dirty="0" smtClean="0"/>
            <a:t>Consultancy expenses</a:t>
          </a:r>
          <a:endParaRPr lang="en-US" sz="2400" noProof="0" dirty="0"/>
        </a:p>
      </dgm:t>
    </dgm:pt>
    <dgm:pt modelId="{9CDB040D-9014-448F-8280-EF950946D187}" type="sibTrans" cxnId="{3FEE6035-D7A9-451D-B7AD-A8B4D83C1D90}">
      <dgm:prSet/>
      <dgm:spPr/>
      <dgm:t>
        <a:bodyPr/>
        <a:lstStyle/>
        <a:p>
          <a:endParaRPr lang="tr-TR"/>
        </a:p>
      </dgm:t>
    </dgm:pt>
    <dgm:pt modelId="{5313B24A-A04F-481F-8A43-34C748447C59}" type="parTrans" cxnId="{3FEE6035-D7A9-451D-B7AD-A8B4D83C1D90}">
      <dgm:prSet/>
      <dgm:spPr/>
      <dgm:t>
        <a:bodyPr/>
        <a:lstStyle/>
        <a:p>
          <a:endParaRPr lang="tr-TR"/>
        </a:p>
      </dgm:t>
    </dgm:pt>
    <dgm:pt modelId="{4713A77A-CB82-4797-8AC5-E6C65A7788B2}">
      <dgm:prSet custT="1"/>
      <dgm:spPr/>
      <dgm:t>
        <a:bodyPr/>
        <a:lstStyle/>
        <a:p>
          <a:r>
            <a:rPr lang="en-US" sz="2400" noProof="0" dirty="0" smtClean="0"/>
            <a:t>Publication expenses</a:t>
          </a:r>
          <a:endParaRPr lang="en-US" sz="2400" noProof="0" dirty="0"/>
        </a:p>
      </dgm:t>
    </dgm:pt>
    <dgm:pt modelId="{47495908-A797-447F-B5B6-DC0EE888B555}" type="sibTrans" cxnId="{F52A7526-2249-4B4D-ADE6-F6C716C10C91}">
      <dgm:prSet/>
      <dgm:spPr/>
      <dgm:t>
        <a:bodyPr/>
        <a:lstStyle/>
        <a:p>
          <a:endParaRPr lang="tr-TR"/>
        </a:p>
      </dgm:t>
    </dgm:pt>
    <dgm:pt modelId="{C3571474-C93B-49A8-B6F6-EDF9D19CF3D2}" type="parTrans" cxnId="{F52A7526-2249-4B4D-ADE6-F6C716C10C91}">
      <dgm:prSet/>
      <dgm:spPr/>
      <dgm:t>
        <a:bodyPr/>
        <a:lstStyle/>
        <a:p>
          <a:endParaRPr lang="tr-TR"/>
        </a:p>
      </dgm:t>
    </dgm:pt>
    <dgm:pt modelId="{42B9E629-045A-4AC9-8D23-5BE129FF7836}">
      <dgm:prSet custT="1"/>
      <dgm:spPr/>
      <dgm:t>
        <a:bodyPr/>
        <a:lstStyle/>
        <a:p>
          <a:r>
            <a:rPr lang="en-US" sz="2400" noProof="0" dirty="0" smtClean="0"/>
            <a:t>Meeting, publicity, organization expenses</a:t>
          </a:r>
          <a:endParaRPr lang="en-US" sz="2400" noProof="0" dirty="0"/>
        </a:p>
      </dgm:t>
    </dgm:pt>
    <dgm:pt modelId="{D7A665D4-31A3-4D58-9277-FB5F34C3E285}" type="sibTrans" cxnId="{ACB7D269-CE99-470B-8BCA-0F33F149D61B}">
      <dgm:prSet/>
      <dgm:spPr/>
      <dgm:t>
        <a:bodyPr/>
        <a:lstStyle/>
        <a:p>
          <a:endParaRPr lang="tr-TR"/>
        </a:p>
      </dgm:t>
    </dgm:pt>
    <dgm:pt modelId="{2ADEA9CD-F39F-4BBB-B648-D56A60299065}" type="parTrans" cxnId="{ACB7D269-CE99-470B-8BCA-0F33F149D61B}">
      <dgm:prSet/>
      <dgm:spPr/>
      <dgm:t>
        <a:bodyPr/>
        <a:lstStyle/>
        <a:p>
          <a:endParaRPr lang="tr-TR"/>
        </a:p>
      </dgm:t>
    </dgm:pt>
    <dgm:pt modelId="{5F0D7096-B1DE-46C6-842F-F7B40B694C86}">
      <dgm:prSet phldrT="[Metin]" custT="1"/>
      <dgm:spPr/>
      <dgm:t>
        <a:bodyPr/>
        <a:lstStyle/>
        <a:p>
          <a:endParaRPr lang="en-US" sz="2000" noProof="0" dirty="0"/>
        </a:p>
      </dgm:t>
    </dgm:pt>
    <dgm:pt modelId="{14342609-120D-411D-B447-0A7A09E0132E}" type="sibTrans" cxnId="{F36E435C-CB82-48CF-954C-E63571976A40}">
      <dgm:prSet/>
      <dgm:spPr/>
      <dgm:t>
        <a:bodyPr/>
        <a:lstStyle/>
        <a:p>
          <a:endParaRPr lang="tr-TR"/>
        </a:p>
      </dgm:t>
    </dgm:pt>
    <dgm:pt modelId="{FECE92AE-7687-4A4C-B7CC-F3801A46C514}" type="parTrans" cxnId="{F36E435C-CB82-48CF-954C-E63571976A40}">
      <dgm:prSet/>
      <dgm:spPr/>
      <dgm:t>
        <a:bodyPr/>
        <a:lstStyle/>
        <a:p>
          <a:endParaRPr lang="tr-TR"/>
        </a:p>
      </dgm:t>
    </dgm:pt>
    <dgm:pt modelId="{93D123DD-699D-4E07-8CCC-79E136228563}">
      <dgm:prSet phldrT="[Metin]" custT="1"/>
      <dgm:spPr/>
      <dgm:t>
        <a:bodyPr/>
        <a:lstStyle/>
        <a:p>
          <a:r>
            <a:rPr lang="en-US" sz="2400" noProof="0" dirty="0" smtClean="0"/>
            <a:t>For stock corporations SAYEM Phase 1</a:t>
          </a:r>
          <a:r>
            <a:rPr lang="tr-TR" sz="2400" noProof="0" dirty="0" smtClean="0"/>
            <a:t> </a:t>
          </a:r>
          <a:r>
            <a:rPr lang="tr-TR" sz="2400" noProof="0" dirty="0" err="1" smtClean="0"/>
            <a:t>support</a:t>
          </a:r>
          <a:r>
            <a:rPr lang="tr-TR" sz="2400" noProof="0" dirty="0" smtClean="0"/>
            <a:t> ..</a:t>
          </a:r>
          <a:endParaRPr lang="en-US" sz="2400" noProof="0" dirty="0"/>
        </a:p>
      </dgm:t>
    </dgm:pt>
    <dgm:pt modelId="{B1B82A7A-7CDF-4F29-A510-5FAB109DABEE}" type="sibTrans" cxnId="{809DF195-9C4B-404A-B915-FAE9574D5F5C}">
      <dgm:prSet/>
      <dgm:spPr/>
      <dgm:t>
        <a:bodyPr/>
        <a:lstStyle/>
        <a:p>
          <a:endParaRPr lang="tr-TR"/>
        </a:p>
      </dgm:t>
    </dgm:pt>
    <dgm:pt modelId="{D9A70EA2-7A0E-4475-AC93-8C72A08DDA9E}" type="parTrans" cxnId="{809DF195-9C4B-404A-B915-FAE9574D5F5C}">
      <dgm:prSet/>
      <dgm:spPr/>
      <dgm:t>
        <a:bodyPr/>
        <a:lstStyle/>
        <a:p>
          <a:endParaRPr lang="tr-TR"/>
        </a:p>
      </dgm:t>
    </dgm:pt>
    <dgm:pt modelId="{4BFFE39B-35C9-4072-95C5-F4A8D435D2E2}" type="pres">
      <dgm:prSet presAssocID="{54C9F678-78AD-46C8-93F5-1A9CAE6E4138}" presName="linear" presStyleCnt="0">
        <dgm:presLayoutVars>
          <dgm:animLvl val="lvl"/>
          <dgm:resizeHandles val="exact"/>
        </dgm:presLayoutVars>
      </dgm:prSet>
      <dgm:spPr/>
      <dgm:t>
        <a:bodyPr/>
        <a:lstStyle/>
        <a:p>
          <a:endParaRPr lang="tr-TR"/>
        </a:p>
      </dgm:t>
    </dgm:pt>
    <dgm:pt modelId="{79916CCB-90C6-41F2-84B8-A445F2DB299A}" type="pres">
      <dgm:prSet presAssocID="{93D123DD-699D-4E07-8CCC-79E136228563}" presName="parentText" presStyleLbl="node1" presStyleIdx="0" presStyleCnt="1" custScaleY="66043" custLinFactNeighborX="-171" custLinFactNeighborY="-49161">
        <dgm:presLayoutVars>
          <dgm:chMax val="0"/>
          <dgm:bulletEnabled val="1"/>
        </dgm:presLayoutVars>
      </dgm:prSet>
      <dgm:spPr/>
      <dgm:t>
        <a:bodyPr/>
        <a:lstStyle/>
        <a:p>
          <a:endParaRPr lang="tr-TR"/>
        </a:p>
      </dgm:t>
    </dgm:pt>
    <dgm:pt modelId="{DB6DB270-ED15-45A5-AC42-23A416F91123}" type="pres">
      <dgm:prSet presAssocID="{93D123DD-699D-4E07-8CCC-79E136228563}" presName="childText" presStyleLbl="revTx" presStyleIdx="0" presStyleCnt="1" custLinFactNeighborX="85" custLinFactNeighborY="-20548">
        <dgm:presLayoutVars>
          <dgm:bulletEnabled val="1"/>
        </dgm:presLayoutVars>
      </dgm:prSet>
      <dgm:spPr/>
      <dgm:t>
        <a:bodyPr/>
        <a:lstStyle/>
        <a:p>
          <a:endParaRPr lang="tr-TR"/>
        </a:p>
      </dgm:t>
    </dgm:pt>
  </dgm:ptLst>
  <dgm:cxnLst>
    <dgm:cxn modelId="{085FEB1A-DCF8-46B3-80E0-640826AAF053}" type="presOf" srcId="{93D123DD-699D-4E07-8CCC-79E136228563}" destId="{79916CCB-90C6-41F2-84B8-A445F2DB299A}" srcOrd="0" destOrd="0" presId="urn:microsoft.com/office/officeart/2005/8/layout/vList2"/>
    <dgm:cxn modelId="{F36E435C-CB82-48CF-954C-E63571976A40}" srcId="{93D123DD-699D-4E07-8CCC-79E136228563}" destId="{5F0D7096-B1DE-46C6-842F-F7B40B694C86}" srcOrd="0" destOrd="0" parTransId="{FECE92AE-7687-4A4C-B7CC-F3801A46C514}" sibTransId="{14342609-120D-411D-B447-0A7A09E0132E}"/>
    <dgm:cxn modelId="{809DF195-9C4B-404A-B915-FAE9574D5F5C}" srcId="{54C9F678-78AD-46C8-93F5-1A9CAE6E4138}" destId="{93D123DD-699D-4E07-8CCC-79E136228563}" srcOrd="0" destOrd="0" parTransId="{D9A70EA2-7A0E-4475-AC93-8C72A08DDA9E}" sibTransId="{B1B82A7A-7CDF-4F29-A510-5FAB109DABEE}"/>
    <dgm:cxn modelId="{350967AB-003D-4A31-B574-025ABA6A1F3C}" type="presOf" srcId="{42B9E629-045A-4AC9-8D23-5BE129FF7836}" destId="{DB6DB270-ED15-45A5-AC42-23A416F91123}" srcOrd="0" destOrd="5" presId="urn:microsoft.com/office/officeart/2005/8/layout/vList2"/>
    <dgm:cxn modelId="{3FEE6035-D7A9-451D-B7AD-A8B4D83C1D90}" srcId="{93D123DD-699D-4E07-8CCC-79E136228563}" destId="{5AFB820C-0DAB-4AE1-AD20-77570F9807AF}" srcOrd="3" destOrd="0" parTransId="{5313B24A-A04F-481F-8A43-34C748447C59}" sibTransId="{9CDB040D-9014-448F-8280-EF950946D187}"/>
    <dgm:cxn modelId="{DA627E6D-D3D9-4D62-B26B-AA3C511876A6}" srcId="{93D123DD-699D-4E07-8CCC-79E136228563}" destId="{A16E4D9F-DCE3-4207-B054-4C2ED47603EC}" srcOrd="1" destOrd="0" parTransId="{BEAF2271-D4CE-42DD-9F14-BB02E58D66B9}" sibTransId="{2606F6CE-7B76-44E7-92FD-CFE2C4A464EB}"/>
    <dgm:cxn modelId="{3BFCE91E-1930-4D9C-9C1F-4C60C4C97E52}" type="presOf" srcId="{AAE21ED7-2150-46B6-8F15-F42A83CD403E}" destId="{DB6DB270-ED15-45A5-AC42-23A416F91123}" srcOrd="0" destOrd="2" presId="urn:microsoft.com/office/officeart/2005/8/layout/vList2"/>
    <dgm:cxn modelId="{1D3D703A-6F69-4757-93A7-975B89029806}" type="presOf" srcId="{54C9F678-78AD-46C8-93F5-1A9CAE6E4138}" destId="{4BFFE39B-35C9-4072-95C5-F4A8D435D2E2}" srcOrd="0" destOrd="0" presId="urn:microsoft.com/office/officeart/2005/8/layout/vList2"/>
    <dgm:cxn modelId="{5842994E-A366-474D-86A3-B54E0888CDD5}" srcId="{93D123DD-699D-4E07-8CCC-79E136228563}" destId="{AAE21ED7-2150-46B6-8F15-F42A83CD403E}" srcOrd="2" destOrd="0" parTransId="{94BFDDFE-8B8C-4D86-A43D-19DEA680BE2B}" sibTransId="{0B901925-DF92-46CF-8CD1-0DE61FD59503}"/>
    <dgm:cxn modelId="{9B5BB261-93A7-46ED-BE7F-05D6245BA43A}" type="presOf" srcId="{5AFB820C-0DAB-4AE1-AD20-77570F9807AF}" destId="{DB6DB270-ED15-45A5-AC42-23A416F91123}" srcOrd="0" destOrd="3" presId="urn:microsoft.com/office/officeart/2005/8/layout/vList2"/>
    <dgm:cxn modelId="{BDE584C9-4BAA-47C3-B25C-1A625592CCF3}" type="presOf" srcId="{5F0D7096-B1DE-46C6-842F-F7B40B694C86}" destId="{DB6DB270-ED15-45A5-AC42-23A416F91123}" srcOrd="0" destOrd="0" presId="urn:microsoft.com/office/officeart/2005/8/layout/vList2"/>
    <dgm:cxn modelId="{ACB7D269-CE99-470B-8BCA-0F33F149D61B}" srcId="{93D123DD-699D-4E07-8CCC-79E136228563}" destId="{42B9E629-045A-4AC9-8D23-5BE129FF7836}" srcOrd="5" destOrd="0" parTransId="{2ADEA9CD-F39F-4BBB-B648-D56A60299065}" sibTransId="{D7A665D4-31A3-4D58-9277-FB5F34C3E285}"/>
    <dgm:cxn modelId="{CF3645BE-C818-4634-B14A-0DE38A7A4C3D}" type="presOf" srcId="{A16E4D9F-DCE3-4207-B054-4C2ED47603EC}" destId="{DB6DB270-ED15-45A5-AC42-23A416F91123}" srcOrd="0" destOrd="1" presId="urn:microsoft.com/office/officeart/2005/8/layout/vList2"/>
    <dgm:cxn modelId="{F52A7526-2249-4B4D-ADE6-F6C716C10C91}" srcId="{93D123DD-699D-4E07-8CCC-79E136228563}" destId="{4713A77A-CB82-4797-8AC5-E6C65A7788B2}" srcOrd="4" destOrd="0" parTransId="{C3571474-C93B-49A8-B6F6-EDF9D19CF3D2}" sibTransId="{47495908-A797-447F-B5B6-DC0EE888B555}"/>
    <dgm:cxn modelId="{2236F59D-B9D8-43A6-AEEE-097672D11DD0}" type="presOf" srcId="{4713A77A-CB82-4797-8AC5-E6C65A7788B2}" destId="{DB6DB270-ED15-45A5-AC42-23A416F91123}" srcOrd="0" destOrd="4" presId="urn:microsoft.com/office/officeart/2005/8/layout/vList2"/>
    <dgm:cxn modelId="{823C855F-8E8C-45E8-8678-4D9D701233D3}" type="presParOf" srcId="{4BFFE39B-35C9-4072-95C5-F4A8D435D2E2}" destId="{79916CCB-90C6-41F2-84B8-A445F2DB299A}" srcOrd="0" destOrd="0" presId="urn:microsoft.com/office/officeart/2005/8/layout/vList2"/>
    <dgm:cxn modelId="{C8C86BEC-966C-4455-A9C4-38415680EECB}" type="presParOf" srcId="{4BFFE39B-35C9-4072-95C5-F4A8D435D2E2}" destId="{DB6DB270-ED15-45A5-AC42-23A416F91123}"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980EBE-1C29-435C-AB18-3D26150C30F0}">
      <dsp:nvSpPr>
        <dsp:cNvPr id="0" name=""/>
        <dsp:cNvSpPr/>
      </dsp:nvSpPr>
      <dsp:spPr>
        <a:xfrm>
          <a:off x="-6598076" y="-1009029"/>
          <a:ext cx="7853115" cy="7853115"/>
        </a:xfrm>
        <a:prstGeom prst="blockArc">
          <a:avLst>
            <a:gd name="adj1" fmla="val 18900000"/>
            <a:gd name="adj2" fmla="val 2700000"/>
            <a:gd name="adj3" fmla="val 275"/>
          </a:avLst>
        </a:pr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C095988-58B4-49DB-9E5B-1DD418E83B5B}">
      <dsp:nvSpPr>
        <dsp:cNvPr id="0" name=""/>
        <dsp:cNvSpPr/>
      </dsp:nvSpPr>
      <dsp:spPr>
        <a:xfrm>
          <a:off x="548194" y="364574"/>
          <a:ext cx="10516013" cy="72961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9132" tIns="50800" rIns="50800" bIns="50800" numCol="1" spcCol="1270" anchor="ctr" anchorCtr="0">
          <a:noAutofit/>
        </a:bodyPr>
        <a:lstStyle/>
        <a:p>
          <a:pPr lvl="0" algn="l" defTabSz="889000">
            <a:lnSpc>
              <a:spcPct val="90000"/>
            </a:lnSpc>
            <a:spcBef>
              <a:spcPct val="0"/>
            </a:spcBef>
            <a:spcAft>
              <a:spcPct val="35000"/>
            </a:spcAft>
          </a:pPr>
          <a:r>
            <a:rPr lang="en-US" sz="2000" kern="1200" dirty="0" smtClean="0"/>
            <a:t>High technology product/product groups that will be developed through the road map will be identified.</a:t>
          </a:r>
          <a:endParaRPr lang="tr-TR" sz="2000" kern="1200" dirty="0"/>
        </a:p>
      </dsp:txBody>
      <dsp:txXfrm>
        <a:off x="548194" y="364574"/>
        <a:ext cx="10516013" cy="729615"/>
      </dsp:txXfrm>
    </dsp:sp>
    <dsp:sp modelId="{2236C827-466B-426E-B36C-5A13F597229E}">
      <dsp:nvSpPr>
        <dsp:cNvPr id="0" name=""/>
        <dsp:cNvSpPr/>
      </dsp:nvSpPr>
      <dsp:spPr>
        <a:xfrm>
          <a:off x="92184" y="273372"/>
          <a:ext cx="912019" cy="912019"/>
        </a:xfrm>
        <a:prstGeom prst="ellipse">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3D27092-4A0F-4831-9550-D04B466D95F4}">
      <dsp:nvSpPr>
        <dsp:cNvPr id="0" name=""/>
        <dsp:cNvSpPr/>
      </dsp:nvSpPr>
      <dsp:spPr>
        <a:xfrm>
          <a:off x="1071015" y="1458647"/>
          <a:ext cx="9993192" cy="729615"/>
        </a:xfrm>
        <a:prstGeom prst="rect">
          <a:avLst/>
        </a:prstGeom>
        <a:solidFill>
          <a:schemeClr val="accent2">
            <a:hueOff val="-363841"/>
            <a:satOff val="-20982"/>
            <a:lumOff val="21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9132" tIns="50800" rIns="50800" bIns="50800" numCol="1" spcCol="1270" anchor="ctr" anchorCtr="0">
          <a:noAutofit/>
        </a:bodyPr>
        <a:lstStyle/>
        <a:p>
          <a:pPr lvl="0" algn="l" defTabSz="889000">
            <a:lnSpc>
              <a:spcPct val="90000"/>
            </a:lnSpc>
            <a:spcBef>
              <a:spcPct val="0"/>
            </a:spcBef>
            <a:spcAft>
              <a:spcPct val="35000"/>
            </a:spcAft>
          </a:pPr>
          <a:r>
            <a:rPr lang="en-US" sz="2000" kern="1200" dirty="0" smtClean="0"/>
            <a:t>The product road map will be created after the management model and the risk analysis are done.</a:t>
          </a:r>
          <a:endParaRPr lang="tr-TR" sz="2000" kern="1200" dirty="0" smtClean="0"/>
        </a:p>
      </dsp:txBody>
      <dsp:txXfrm>
        <a:off x="1071015" y="1458647"/>
        <a:ext cx="9993192" cy="729615"/>
      </dsp:txXfrm>
    </dsp:sp>
    <dsp:sp modelId="{52328FF4-E148-4CF8-8D8F-7468EC459C26}">
      <dsp:nvSpPr>
        <dsp:cNvPr id="0" name=""/>
        <dsp:cNvSpPr/>
      </dsp:nvSpPr>
      <dsp:spPr>
        <a:xfrm>
          <a:off x="615005" y="1367445"/>
          <a:ext cx="912019" cy="912019"/>
        </a:xfrm>
        <a:prstGeom prst="ellipse">
          <a:avLst/>
        </a:prstGeom>
        <a:solidFill>
          <a:schemeClr val="lt1">
            <a:hueOff val="0"/>
            <a:satOff val="0"/>
            <a:lumOff val="0"/>
            <a:alphaOff val="0"/>
          </a:schemeClr>
        </a:solidFill>
        <a:ln w="12700" cap="flat" cmpd="sng" algn="ctr">
          <a:solidFill>
            <a:schemeClr val="accent2">
              <a:hueOff val="-363841"/>
              <a:satOff val="-20982"/>
              <a:lumOff val="2157"/>
              <a:alphaOff val="0"/>
            </a:schemeClr>
          </a:solidFill>
          <a:prstDash val="solid"/>
          <a:miter lim="800000"/>
        </a:ln>
        <a:effectLst/>
      </dsp:spPr>
      <dsp:style>
        <a:lnRef idx="2">
          <a:scrgbClr r="0" g="0" b="0"/>
        </a:lnRef>
        <a:fillRef idx="1">
          <a:scrgbClr r="0" g="0" b="0"/>
        </a:fillRef>
        <a:effectRef idx="0">
          <a:scrgbClr r="0" g="0" b="0"/>
        </a:effectRef>
        <a:fontRef idx="minor"/>
      </dsp:style>
    </dsp:sp>
    <dsp:sp modelId="{71FCD05F-C66D-433B-B7DF-A4440F98AB1C}">
      <dsp:nvSpPr>
        <dsp:cNvPr id="0" name=""/>
        <dsp:cNvSpPr/>
      </dsp:nvSpPr>
      <dsp:spPr>
        <a:xfrm>
          <a:off x="1231479" y="2552720"/>
          <a:ext cx="9832728" cy="729615"/>
        </a:xfrm>
        <a:prstGeom prst="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9132" tIns="50800" rIns="50800" bIns="50800" numCol="1" spcCol="1270" anchor="ctr" anchorCtr="0">
          <a:noAutofit/>
        </a:bodyPr>
        <a:lstStyle/>
        <a:p>
          <a:pPr lvl="0" algn="l" defTabSz="889000">
            <a:lnSpc>
              <a:spcPct val="90000"/>
            </a:lnSpc>
            <a:spcBef>
              <a:spcPct val="0"/>
            </a:spcBef>
            <a:spcAft>
              <a:spcPct val="35000"/>
            </a:spcAft>
          </a:pPr>
          <a:r>
            <a:rPr lang="en-US" sz="2000" kern="1200" dirty="0" smtClean="0"/>
            <a:t>The content of the projects and their location in the road map will be planned. </a:t>
          </a:r>
          <a:endParaRPr lang="tr-TR" sz="2000" kern="1200" dirty="0"/>
        </a:p>
      </dsp:txBody>
      <dsp:txXfrm>
        <a:off x="1231479" y="2552720"/>
        <a:ext cx="9832728" cy="729615"/>
      </dsp:txXfrm>
    </dsp:sp>
    <dsp:sp modelId="{9D0CED3D-F45D-4212-99C1-06465AAF1249}">
      <dsp:nvSpPr>
        <dsp:cNvPr id="0" name=""/>
        <dsp:cNvSpPr/>
      </dsp:nvSpPr>
      <dsp:spPr>
        <a:xfrm>
          <a:off x="775469" y="2461518"/>
          <a:ext cx="912019" cy="912019"/>
        </a:xfrm>
        <a:prstGeom prst="ellipse">
          <a:avLst/>
        </a:prstGeom>
        <a:solidFill>
          <a:schemeClr val="lt1">
            <a:hueOff val="0"/>
            <a:satOff val="0"/>
            <a:lumOff val="0"/>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dsp:style>
    </dsp:sp>
    <dsp:sp modelId="{970595F3-EAF7-4460-9C63-3687721FAA53}">
      <dsp:nvSpPr>
        <dsp:cNvPr id="0" name=""/>
        <dsp:cNvSpPr/>
      </dsp:nvSpPr>
      <dsp:spPr>
        <a:xfrm>
          <a:off x="1071015" y="3646793"/>
          <a:ext cx="9993192" cy="729615"/>
        </a:xfrm>
        <a:prstGeom prst="rect">
          <a:avLst/>
        </a:prstGeom>
        <a:solidFill>
          <a:schemeClr val="accent2">
            <a:hueOff val="-1091522"/>
            <a:satOff val="-62946"/>
            <a:lumOff val="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9132" tIns="50800" rIns="50800" bIns="50800" numCol="1" spcCol="1270" anchor="ctr" anchorCtr="0">
          <a:noAutofit/>
        </a:bodyPr>
        <a:lstStyle/>
        <a:p>
          <a:pPr lvl="0" algn="l" defTabSz="889000">
            <a:lnSpc>
              <a:spcPct val="90000"/>
            </a:lnSpc>
            <a:spcBef>
              <a:spcPct val="0"/>
            </a:spcBef>
            <a:spcAft>
              <a:spcPct val="35000"/>
            </a:spcAft>
          </a:pPr>
          <a:r>
            <a:rPr lang="en-US" sz="2000" kern="1200" dirty="0" smtClean="0"/>
            <a:t>The sustainability of the  growing consortium will be planned</a:t>
          </a:r>
          <a:r>
            <a:rPr lang="tr-TR" sz="2000" kern="1200" dirty="0" smtClean="0"/>
            <a:t>.</a:t>
          </a:r>
          <a:r>
            <a:rPr lang="en-US" sz="2000" kern="1200" dirty="0" smtClean="0"/>
            <a:t> </a:t>
          </a:r>
          <a:endParaRPr lang="tr-TR" sz="2000" kern="1200" dirty="0"/>
        </a:p>
      </dsp:txBody>
      <dsp:txXfrm>
        <a:off x="1071015" y="3646793"/>
        <a:ext cx="9993192" cy="729615"/>
      </dsp:txXfrm>
    </dsp:sp>
    <dsp:sp modelId="{663E2258-F7DF-432F-9CEA-AFDC9AC6EF8F}">
      <dsp:nvSpPr>
        <dsp:cNvPr id="0" name=""/>
        <dsp:cNvSpPr/>
      </dsp:nvSpPr>
      <dsp:spPr>
        <a:xfrm>
          <a:off x="615005" y="3555591"/>
          <a:ext cx="912019" cy="912019"/>
        </a:xfrm>
        <a:prstGeom prst="ellipse">
          <a:avLst/>
        </a:prstGeom>
        <a:solidFill>
          <a:schemeClr val="lt1">
            <a:hueOff val="0"/>
            <a:satOff val="0"/>
            <a:lumOff val="0"/>
            <a:alphaOff val="0"/>
          </a:schemeClr>
        </a:solidFill>
        <a:ln w="12700" cap="flat" cmpd="sng" algn="ctr">
          <a:solidFill>
            <a:schemeClr val="accent2">
              <a:hueOff val="-1091522"/>
              <a:satOff val="-62946"/>
              <a:lumOff val="6471"/>
              <a:alphaOff val="0"/>
            </a:schemeClr>
          </a:solidFill>
          <a:prstDash val="solid"/>
          <a:miter lim="800000"/>
        </a:ln>
        <a:effectLst/>
      </dsp:spPr>
      <dsp:style>
        <a:lnRef idx="2">
          <a:scrgbClr r="0" g="0" b="0"/>
        </a:lnRef>
        <a:fillRef idx="1">
          <a:scrgbClr r="0" g="0" b="0"/>
        </a:fillRef>
        <a:effectRef idx="0">
          <a:scrgbClr r="0" g="0" b="0"/>
        </a:effectRef>
        <a:fontRef idx="minor"/>
      </dsp:style>
    </dsp:sp>
    <dsp:sp modelId="{BD86C8F9-A755-4A9A-A72C-F43B763D38FB}">
      <dsp:nvSpPr>
        <dsp:cNvPr id="0" name=""/>
        <dsp:cNvSpPr/>
      </dsp:nvSpPr>
      <dsp:spPr>
        <a:xfrm>
          <a:off x="548194" y="4740866"/>
          <a:ext cx="10516013" cy="729615"/>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9132" tIns="50800" rIns="50800" bIns="50800" numCol="1" spcCol="1270" anchor="ctr" anchorCtr="0">
          <a:noAutofit/>
        </a:bodyPr>
        <a:lstStyle/>
        <a:p>
          <a:pPr lvl="0" algn="l" defTabSz="889000">
            <a:lnSpc>
              <a:spcPct val="90000"/>
            </a:lnSpc>
            <a:spcBef>
              <a:spcPct val="0"/>
            </a:spcBef>
            <a:spcAft>
              <a:spcPct val="35000"/>
            </a:spcAft>
          </a:pPr>
          <a:r>
            <a:rPr lang="en-US" sz="2000" kern="1200" dirty="0" smtClean="0"/>
            <a:t>Intellectual property rights will be determined</a:t>
          </a:r>
          <a:r>
            <a:rPr lang="tr-TR" sz="2000" kern="1200" dirty="0" smtClean="0"/>
            <a:t>.</a:t>
          </a:r>
          <a:endParaRPr lang="tr-TR" sz="2000" kern="1200" dirty="0"/>
        </a:p>
      </dsp:txBody>
      <dsp:txXfrm>
        <a:off x="548194" y="4740866"/>
        <a:ext cx="10516013" cy="729615"/>
      </dsp:txXfrm>
    </dsp:sp>
    <dsp:sp modelId="{44B3D973-6811-4092-8B4E-7E3FFE5B10CF}">
      <dsp:nvSpPr>
        <dsp:cNvPr id="0" name=""/>
        <dsp:cNvSpPr/>
      </dsp:nvSpPr>
      <dsp:spPr>
        <a:xfrm>
          <a:off x="92184" y="4649664"/>
          <a:ext cx="912019" cy="912019"/>
        </a:xfrm>
        <a:prstGeom prst="ellipse">
          <a:avLst/>
        </a:prstGeom>
        <a:solidFill>
          <a:schemeClr val="lt1">
            <a:hueOff val="0"/>
            <a:satOff val="0"/>
            <a:lumOff val="0"/>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C1B658-329F-41A3-88B2-8ED1C188E158}">
      <dsp:nvSpPr>
        <dsp:cNvPr id="0" name=""/>
        <dsp:cNvSpPr/>
      </dsp:nvSpPr>
      <dsp:spPr>
        <a:xfrm>
          <a:off x="754" y="785602"/>
          <a:ext cx="2393005" cy="957202"/>
        </a:xfrm>
        <a:prstGeom prst="chevron">
          <a:avLst/>
        </a:prstGeom>
        <a:gradFill rotWithShape="0">
          <a:gsLst>
            <a:gs pos="0">
              <a:schemeClr val="accent1">
                <a:alpha val="90000"/>
                <a:hueOff val="0"/>
                <a:satOff val="0"/>
                <a:lumOff val="0"/>
                <a:alphaOff val="0"/>
                <a:lumMod val="110000"/>
                <a:satMod val="105000"/>
                <a:tint val="67000"/>
              </a:schemeClr>
            </a:gs>
            <a:gs pos="50000">
              <a:schemeClr val="accent1">
                <a:alpha val="90000"/>
                <a:hueOff val="0"/>
                <a:satOff val="0"/>
                <a:lumOff val="0"/>
                <a:alphaOff val="0"/>
                <a:lumMod val="105000"/>
                <a:satMod val="103000"/>
                <a:tint val="73000"/>
              </a:schemeClr>
            </a:gs>
            <a:gs pos="100000">
              <a:schemeClr val="accent1">
                <a:alpha val="9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009" tIns="24003" rIns="24003" bIns="24003" numCol="1" spcCol="1270" anchor="ctr" anchorCtr="0">
          <a:noAutofit/>
        </a:bodyPr>
        <a:lstStyle/>
        <a:p>
          <a:pPr lvl="0" algn="ctr" defTabSz="800100">
            <a:lnSpc>
              <a:spcPct val="90000"/>
            </a:lnSpc>
            <a:spcBef>
              <a:spcPct val="0"/>
            </a:spcBef>
            <a:spcAft>
              <a:spcPct val="35000"/>
            </a:spcAft>
          </a:pPr>
          <a:r>
            <a:rPr lang="en-US" sz="1800" kern="1200" noProof="0" dirty="0" smtClean="0"/>
            <a:t>Applications</a:t>
          </a:r>
        </a:p>
        <a:p>
          <a:pPr lvl="0" algn="ctr" defTabSz="800100">
            <a:lnSpc>
              <a:spcPct val="90000"/>
            </a:lnSpc>
            <a:spcBef>
              <a:spcPct val="0"/>
            </a:spcBef>
            <a:spcAft>
              <a:spcPct val="35000"/>
            </a:spcAft>
          </a:pPr>
          <a:r>
            <a:rPr lang="tr-TR" sz="1800" kern="1200" noProof="0" dirty="0" smtClean="0"/>
            <a:t>4 </a:t>
          </a:r>
          <a:r>
            <a:rPr lang="en-US" sz="1800" kern="1200" noProof="0" dirty="0" smtClean="0"/>
            <a:t>months</a:t>
          </a:r>
          <a:endParaRPr lang="en-US" sz="1800" kern="1200" noProof="0" dirty="0"/>
        </a:p>
      </dsp:txBody>
      <dsp:txXfrm>
        <a:off x="479355" y="785602"/>
        <a:ext cx="1435803" cy="957202"/>
      </dsp:txXfrm>
    </dsp:sp>
    <dsp:sp modelId="{62E9ACFB-9664-4116-A91F-2844A2F687C4}">
      <dsp:nvSpPr>
        <dsp:cNvPr id="0" name=""/>
        <dsp:cNvSpPr/>
      </dsp:nvSpPr>
      <dsp:spPr>
        <a:xfrm>
          <a:off x="2154460" y="785602"/>
          <a:ext cx="2952610" cy="957202"/>
        </a:xfrm>
        <a:prstGeom prst="chevron">
          <a:avLst/>
        </a:prstGeom>
        <a:gradFill rotWithShape="0">
          <a:gsLst>
            <a:gs pos="0">
              <a:schemeClr val="accent1">
                <a:alpha val="90000"/>
                <a:hueOff val="0"/>
                <a:satOff val="0"/>
                <a:lumOff val="0"/>
                <a:alphaOff val="-10000"/>
                <a:lumMod val="110000"/>
                <a:satMod val="105000"/>
                <a:tint val="67000"/>
              </a:schemeClr>
            </a:gs>
            <a:gs pos="50000">
              <a:schemeClr val="accent1">
                <a:alpha val="90000"/>
                <a:hueOff val="0"/>
                <a:satOff val="0"/>
                <a:lumOff val="0"/>
                <a:alphaOff val="-10000"/>
                <a:lumMod val="105000"/>
                <a:satMod val="103000"/>
                <a:tint val="73000"/>
              </a:schemeClr>
            </a:gs>
            <a:gs pos="100000">
              <a:schemeClr val="accent1">
                <a:alpha val="90000"/>
                <a:hueOff val="0"/>
                <a:satOff val="0"/>
                <a:lumOff val="0"/>
                <a:alphaOff val="-1000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009" tIns="24003" rIns="24003" bIns="24003" numCol="1" spcCol="1270" anchor="ctr" anchorCtr="0">
          <a:noAutofit/>
        </a:bodyPr>
        <a:lstStyle/>
        <a:p>
          <a:pPr lvl="0" algn="ctr" defTabSz="800100">
            <a:lnSpc>
              <a:spcPct val="90000"/>
            </a:lnSpc>
            <a:spcBef>
              <a:spcPct val="0"/>
            </a:spcBef>
            <a:spcAft>
              <a:spcPct val="35000"/>
            </a:spcAft>
          </a:pPr>
          <a:r>
            <a:rPr lang="en-US" sz="1800" kern="1200" noProof="0" dirty="0" smtClean="0"/>
            <a:t>Panel Evaluations</a:t>
          </a:r>
        </a:p>
        <a:p>
          <a:pPr lvl="0" algn="ctr" defTabSz="800100">
            <a:lnSpc>
              <a:spcPct val="90000"/>
            </a:lnSpc>
            <a:spcBef>
              <a:spcPct val="0"/>
            </a:spcBef>
            <a:spcAft>
              <a:spcPct val="35000"/>
            </a:spcAft>
          </a:pPr>
          <a:r>
            <a:rPr lang="en-US" sz="1800" kern="1200" noProof="0" dirty="0" smtClean="0"/>
            <a:t>2 months</a:t>
          </a:r>
          <a:endParaRPr lang="en-US" sz="1800" kern="1200" noProof="0" dirty="0"/>
        </a:p>
      </dsp:txBody>
      <dsp:txXfrm>
        <a:off x="2633061" y="785602"/>
        <a:ext cx="1995408" cy="957202"/>
      </dsp:txXfrm>
    </dsp:sp>
    <dsp:sp modelId="{B1985816-AD9F-49BF-9896-A28F4756999E}">
      <dsp:nvSpPr>
        <dsp:cNvPr id="0" name=""/>
        <dsp:cNvSpPr/>
      </dsp:nvSpPr>
      <dsp:spPr>
        <a:xfrm>
          <a:off x="4867770" y="785602"/>
          <a:ext cx="2393005" cy="957202"/>
        </a:xfrm>
        <a:prstGeom prst="chevron">
          <a:avLst/>
        </a:prstGeom>
        <a:gradFill rotWithShape="0">
          <a:gsLst>
            <a:gs pos="0">
              <a:schemeClr val="accent1">
                <a:alpha val="90000"/>
                <a:hueOff val="0"/>
                <a:satOff val="0"/>
                <a:lumOff val="0"/>
                <a:alphaOff val="-20000"/>
                <a:lumMod val="110000"/>
                <a:satMod val="105000"/>
                <a:tint val="67000"/>
              </a:schemeClr>
            </a:gs>
            <a:gs pos="50000">
              <a:schemeClr val="accent1">
                <a:alpha val="90000"/>
                <a:hueOff val="0"/>
                <a:satOff val="0"/>
                <a:lumOff val="0"/>
                <a:alphaOff val="-20000"/>
                <a:lumMod val="105000"/>
                <a:satMod val="103000"/>
                <a:tint val="73000"/>
              </a:schemeClr>
            </a:gs>
            <a:gs pos="100000">
              <a:schemeClr val="accent1">
                <a:alpha val="90000"/>
                <a:hueOff val="0"/>
                <a:satOff val="0"/>
                <a:lumOff val="0"/>
                <a:alphaOff val="-2000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lang="en-US" sz="2000" kern="1200" noProof="0" dirty="0" smtClean="0"/>
            <a:t>Phase 1</a:t>
          </a:r>
        </a:p>
        <a:p>
          <a:pPr lvl="0" algn="ctr" defTabSz="889000">
            <a:lnSpc>
              <a:spcPct val="90000"/>
            </a:lnSpc>
            <a:spcBef>
              <a:spcPct val="0"/>
            </a:spcBef>
            <a:spcAft>
              <a:spcPct val="35000"/>
            </a:spcAft>
          </a:pPr>
          <a:r>
            <a:rPr lang="en-US" sz="2000" kern="1200" noProof="0" dirty="0" smtClean="0"/>
            <a:t>9</a:t>
          </a:r>
          <a:r>
            <a:rPr lang="tr-TR" sz="2000" kern="1200" noProof="0" dirty="0" smtClean="0"/>
            <a:t>-12</a:t>
          </a:r>
          <a:r>
            <a:rPr lang="en-US" sz="2000" kern="1200" noProof="0" dirty="0" smtClean="0"/>
            <a:t> months</a:t>
          </a:r>
          <a:endParaRPr lang="en-US" sz="2000" kern="1200" noProof="0" dirty="0"/>
        </a:p>
      </dsp:txBody>
      <dsp:txXfrm>
        <a:off x="5346371" y="785602"/>
        <a:ext cx="1435803" cy="957202"/>
      </dsp:txXfrm>
    </dsp:sp>
    <dsp:sp modelId="{94DC40B6-A5B6-4519-BD8A-6CD7C0F5026B}">
      <dsp:nvSpPr>
        <dsp:cNvPr id="0" name=""/>
        <dsp:cNvSpPr/>
      </dsp:nvSpPr>
      <dsp:spPr>
        <a:xfrm>
          <a:off x="7021475" y="785602"/>
          <a:ext cx="2341987" cy="957202"/>
        </a:xfrm>
        <a:prstGeom prst="chevron">
          <a:avLst/>
        </a:prstGeom>
        <a:gradFill rotWithShape="0">
          <a:gsLst>
            <a:gs pos="0">
              <a:schemeClr val="accent1">
                <a:alpha val="90000"/>
                <a:hueOff val="0"/>
                <a:satOff val="0"/>
                <a:lumOff val="0"/>
                <a:alphaOff val="-30000"/>
                <a:lumMod val="110000"/>
                <a:satMod val="105000"/>
                <a:tint val="67000"/>
              </a:schemeClr>
            </a:gs>
            <a:gs pos="50000">
              <a:schemeClr val="accent1">
                <a:alpha val="90000"/>
                <a:hueOff val="0"/>
                <a:satOff val="0"/>
                <a:lumOff val="0"/>
                <a:alphaOff val="-30000"/>
                <a:lumMod val="105000"/>
                <a:satMod val="103000"/>
                <a:tint val="73000"/>
              </a:schemeClr>
            </a:gs>
            <a:gs pos="100000">
              <a:schemeClr val="accent1">
                <a:alpha val="90000"/>
                <a:hueOff val="0"/>
                <a:satOff val="0"/>
                <a:lumOff val="0"/>
                <a:alphaOff val="-3000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009" tIns="24003" rIns="24003" bIns="24003" numCol="1" spcCol="1270" anchor="ctr" anchorCtr="0">
          <a:noAutofit/>
        </a:bodyPr>
        <a:lstStyle/>
        <a:p>
          <a:pPr lvl="0" algn="ctr" defTabSz="800100">
            <a:lnSpc>
              <a:spcPct val="90000"/>
            </a:lnSpc>
            <a:spcBef>
              <a:spcPct val="0"/>
            </a:spcBef>
            <a:spcAft>
              <a:spcPct val="35000"/>
            </a:spcAft>
          </a:pPr>
          <a:r>
            <a:rPr lang="en-US" sz="1800" kern="1200" noProof="0" dirty="0" smtClean="0"/>
            <a:t>Panel evaluations of the Phase 1 outputs</a:t>
          </a:r>
          <a:endParaRPr lang="en-US" sz="1800" kern="1200" noProof="0" dirty="0"/>
        </a:p>
      </dsp:txBody>
      <dsp:txXfrm>
        <a:off x="7500076" y="785602"/>
        <a:ext cx="1384785" cy="957202"/>
      </dsp:txXfrm>
    </dsp:sp>
    <dsp:sp modelId="{882411BB-819D-4105-A407-F7C31A7E2C83}">
      <dsp:nvSpPr>
        <dsp:cNvPr id="0" name=""/>
        <dsp:cNvSpPr/>
      </dsp:nvSpPr>
      <dsp:spPr>
        <a:xfrm>
          <a:off x="9124162" y="785602"/>
          <a:ext cx="2393005" cy="957202"/>
        </a:xfrm>
        <a:prstGeom prst="chevron">
          <a:avLst/>
        </a:prstGeom>
        <a:gradFill rotWithShape="0">
          <a:gsLst>
            <a:gs pos="0">
              <a:schemeClr val="accent6">
                <a:lumMod val="75000"/>
              </a:schemeClr>
            </a:gs>
            <a:gs pos="100000">
              <a:srgbClr val="FF0000"/>
            </a:gs>
            <a:gs pos="100000">
              <a:schemeClr val="accent1">
                <a:alpha val="90000"/>
                <a:hueOff val="0"/>
                <a:satOff val="0"/>
                <a:lumOff val="0"/>
                <a:alphaOff val="-40000"/>
                <a:tint val="15000"/>
                <a:satMod val="35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4013" tIns="34671" rIns="34671" bIns="34671" numCol="1" spcCol="1270" anchor="ctr" anchorCtr="0">
          <a:noAutofit/>
        </a:bodyPr>
        <a:lstStyle/>
        <a:p>
          <a:pPr lvl="0" algn="ctr" defTabSz="1155700">
            <a:lnSpc>
              <a:spcPct val="90000"/>
            </a:lnSpc>
            <a:spcBef>
              <a:spcPct val="0"/>
            </a:spcBef>
            <a:spcAft>
              <a:spcPct val="35000"/>
            </a:spcAft>
          </a:pPr>
          <a:r>
            <a:rPr lang="en-US" sz="2600" kern="1200" noProof="0" dirty="0" smtClean="0"/>
            <a:t>Phase 2</a:t>
          </a:r>
        </a:p>
        <a:p>
          <a:pPr lvl="0" algn="ctr" defTabSz="1155700">
            <a:lnSpc>
              <a:spcPct val="90000"/>
            </a:lnSpc>
            <a:spcBef>
              <a:spcPct val="0"/>
            </a:spcBef>
            <a:spcAft>
              <a:spcPct val="35000"/>
            </a:spcAft>
          </a:pPr>
          <a:r>
            <a:rPr lang="tr-TR" sz="2600" kern="1200" noProof="0" dirty="0" smtClean="0"/>
            <a:t>4</a:t>
          </a:r>
          <a:r>
            <a:rPr lang="en-US" sz="2600" kern="1200" noProof="0" dirty="0" smtClean="0"/>
            <a:t>years</a:t>
          </a:r>
        </a:p>
      </dsp:txBody>
      <dsp:txXfrm>
        <a:off x="9602763" y="785602"/>
        <a:ext cx="1435803" cy="95720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C1B658-329F-41A3-88B2-8ED1C188E158}">
      <dsp:nvSpPr>
        <dsp:cNvPr id="0" name=""/>
        <dsp:cNvSpPr/>
      </dsp:nvSpPr>
      <dsp:spPr>
        <a:xfrm>
          <a:off x="149485" y="0"/>
          <a:ext cx="7827344" cy="2101363"/>
        </a:xfrm>
        <a:prstGeom prst="chevron">
          <a:avLst/>
        </a:prstGeom>
        <a:gradFill rotWithShape="0">
          <a:gsLst>
            <a:gs pos="0">
              <a:schemeClr val="accent1">
                <a:alpha val="90000"/>
                <a:hueOff val="0"/>
                <a:satOff val="0"/>
                <a:lumOff val="0"/>
                <a:alphaOff val="0"/>
                <a:lumMod val="110000"/>
                <a:satMod val="105000"/>
                <a:tint val="67000"/>
              </a:schemeClr>
            </a:gs>
            <a:gs pos="50000">
              <a:schemeClr val="accent1">
                <a:alpha val="90000"/>
                <a:hueOff val="0"/>
                <a:satOff val="0"/>
                <a:lumOff val="0"/>
                <a:alphaOff val="0"/>
                <a:lumMod val="105000"/>
                <a:satMod val="103000"/>
                <a:tint val="73000"/>
              </a:schemeClr>
            </a:gs>
            <a:gs pos="100000">
              <a:schemeClr val="accent1">
                <a:alpha val="9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009" tIns="24003" rIns="24003" bIns="24003" numCol="1" spcCol="1270" anchor="ctr" anchorCtr="0">
          <a:noAutofit/>
        </a:bodyPr>
        <a:lstStyle/>
        <a:p>
          <a:pPr lvl="0" algn="ctr" defTabSz="800100">
            <a:lnSpc>
              <a:spcPct val="90000"/>
            </a:lnSpc>
            <a:spcBef>
              <a:spcPct val="0"/>
            </a:spcBef>
            <a:spcAft>
              <a:spcPct val="35000"/>
            </a:spcAft>
          </a:pPr>
          <a:r>
            <a:rPr lang="en-US" sz="1800" b="1" kern="1200" noProof="0" dirty="0" smtClean="0">
              <a:latin typeface="Futura Lt BT" pitchFamily="34" charset="0"/>
            </a:rPr>
            <a:t>PHASE 1</a:t>
          </a:r>
        </a:p>
        <a:p>
          <a:pPr lvl="0" algn="ctr" defTabSz="800100">
            <a:lnSpc>
              <a:spcPct val="90000"/>
            </a:lnSpc>
            <a:spcBef>
              <a:spcPct val="0"/>
            </a:spcBef>
            <a:spcAft>
              <a:spcPct val="35000"/>
            </a:spcAft>
          </a:pPr>
          <a:r>
            <a:rPr lang="en-US" sz="1800" b="1" kern="1200" noProof="0" dirty="0" smtClean="0">
              <a:latin typeface="Futura Lt BT" pitchFamily="34" charset="0"/>
            </a:rPr>
            <a:t>Coordination and support action</a:t>
          </a:r>
          <a:endParaRPr lang="en-US" sz="1800" kern="1200" noProof="0" dirty="0" smtClean="0">
            <a:latin typeface="Futura Lt BT" pitchFamily="34" charset="0"/>
          </a:endParaRPr>
        </a:p>
        <a:p>
          <a:pPr lvl="0" algn="ctr" defTabSz="800100">
            <a:lnSpc>
              <a:spcPct val="90000"/>
            </a:lnSpc>
            <a:spcBef>
              <a:spcPct val="0"/>
            </a:spcBef>
            <a:spcAft>
              <a:spcPct val="35000"/>
            </a:spcAft>
          </a:pPr>
          <a:r>
            <a:rPr lang="en-US" sz="1800" b="0" kern="1200" noProof="0" dirty="0" smtClean="0">
              <a:solidFill>
                <a:schemeClr val="tx1"/>
              </a:solidFill>
              <a:latin typeface="+mn-lt"/>
            </a:rPr>
            <a:t>Collaboration and networking</a:t>
          </a:r>
        </a:p>
        <a:p>
          <a:pPr lvl="0" algn="ctr" defTabSz="800100">
            <a:lnSpc>
              <a:spcPct val="90000"/>
            </a:lnSpc>
            <a:spcBef>
              <a:spcPct val="0"/>
            </a:spcBef>
            <a:spcAft>
              <a:spcPct val="35000"/>
            </a:spcAft>
          </a:pPr>
          <a:r>
            <a:rPr lang="en-US" sz="1800" b="0" kern="1200" noProof="0" dirty="0" smtClean="0">
              <a:solidFill>
                <a:schemeClr val="tx1"/>
              </a:solidFill>
              <a:latin typeface="+mn-lt"/>
            </a:rPr>
            <a:t>Capacity development </a:t>
          </a:r>
          <a:endParaRPr lang="tr-TR" sz="1800" b="0" kern="1200" noProof="0" dirty="0" smtClean="0">
            <a:solidFill>
              <a:schemeClr val="tx1"/>
            </a:solidFill>
            <a:latin typeface="+mn-lt"/>
          </a:endParaRPr>
        </a:p>
        <a:p>
          <a:pPr lvl="0" algn="ctr" defTabSz="800100">
            <a:lnSpc>
              <a:spcPct val="90000"/>
            </a:lnSpc>
            <a:spcBef>
              <a:spcPct val="0"/>
            </a:spcBef>
            <a:spcAft>
              <a:spcPct val="35000"/>
            </a:spcAft>
          </a:pPr>
          <a:r>
            <a:rPr lang="en-US" sz="1800" b="0" kern="1200" noProof="0" dirty="0" smtClean="0">
              <a:solidFill>
                <a:schemeClr val="tx1"/>
              </a:solidFill>
              <a:latin typeface="+mn-lt"/>
            </a:rPr>
            <a:t>Creating a technology road map </a:t>
          </a:r>
        </a:p>
        <a:p>
          <a:pPr lvl="0" algn="ctr" defTabSz="800100">
            <a:lnSpc>
              <a:spcPct val="90000"/>
            </a:lnSpc>
            <a:spcBef>
              <a:spcPct val="0"/>
            </a:spcBef>
            <a:spcAft>
              <a:spcPct val="35000"/>
            </a:spcAft>
          </a:pPr>
          <a:endParaRPr lang="tr-TR" sz="1800" kern="1200" dirty="0"/>
        </a:p>
      </dsp:txBody>
      <dsp:txXfrm>
        <a:off x="1200167" y="0"/>
        <a:ext cx="5725981" cy="2101363"/>
      </dsp:txXfrm>
    </dsp:sp>
    <dsp:sp modelId="{882411BB-819D-4105-A407-F7C31A7E2C83}">
      <dsp:nvSpPr>
        <dsp:cNvPr id="0" name=""/>
        <dsp:cNvSpPr/>
      </dsp:nvSpPr>
      <dsp:spPr>
        <a:xfrm>
          <a:off x="6794541" y="0"/>
          <a:ext cx="4890420" cy="2101363"/>
        </a:xfrm>
        <a:prstGeom prst="chevron">
          <a:avLst/>
        </a:prstGeom>
        <a:gradFill rotWithShape="0">
          <a:gsLst>
            <a:gs pos="0">
              <a:schemeClr val="accent1">
                <a:alpha val="90000"/>
                <a:hueOff val="0"/>
                <a:satOff val="0"/>
                <a:lumOff val="0"/>
                <a:alphaOff val="-40000"/>
                <a:tint val="50000"/>
                <a:satMod val="300000"/>
              </a:schemeClr>
            </a:gs>
            <a:gs pos="100000">
              <a:srgbClr val="FF0000"/>
            </a:gs>
            <a:gs pos="100000">
              <a:schemeClr val="accent1">
                <a:alpha val="90000"/>
                <a:hueOff val="0"/>
                <a:satOff val="0"/>
                <a:lumOff val="0"/>
                <a:alphaOff val="-40000"/>
                <a:tint val="15000"/>
                <a:satMod val="35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6007" tIns="18669" rIns="18669" bIns="18669" numCol="1" spcCol="1270" anchor="ctr" anchorCtr="0">
          <a:noAutofit/>
        </a:bodyPr>
        <a:lstStyle/>
        <a:p>
          <a:pPr lvl="0" algn="ctr" defTabSz="622300">
            <a:lnSpc>
              <a:spcPct val="90000"/>
            </a:lnSpc>
            <a:spcBef>
              <a:spcPct val="0"/>
            </a:spcBef>
            <a:spcAft>
              <a:spcPct val="35000"/>
            </a:spcAft>
          </a:pPr>
          <a:r>
            <a:rPr lang="en-US" sz="1400" b="1" kern="1200" noProof="0" dirty="0" smtClean="0">
              <a:solidFill>
                <a:schemeClr val="tx1"/>
              </a:solidFill>
              <a:latin typeface="Futura Lt BT" pitchFamily="34" charset="0"/>
            </a:rPr>
            <a:t>PHASE  2</a:t>
          </a:r>
        </a:p>
        <a:p>
          <a:pPr lvl="0" algn="ctr" defTabSz="622300">
            <a:lnSpc>
              <a:spcPct val="90000"/>
            </a:lnSpc>
            <a:spcBef>
              <a:spcPct val="0"/>
            </a:spcBef>
            <a:spcAft>
              <a:spcPct val="35000"/>
            </a:spcAft>
          </a:pPr>
          <a:r>
            <a:rPr lang="en-US" sz="1400" kern="1200" noProof="0" dirty="0" smtClean="0">
              <a:solidFill>
                <a:schemeClr val="tx1"/>
              </a:solidFill>
              <a:latin typeface="+mn-lt"/>
            </a:rPr>
            <a:t>Product and technology development</a:t>
          </a:r>
        </a:p>
        <a:p>
          <a:pPr lvl="0" algn="ctr" defTabSz="622300">
            <a:lnSpc>
              <a:spcPct val="90000"/>
            </a:lnSpc>
            <a:spcBef>
              <a:spcPct val="0"/>
            </a:spcBef>
            <a:spcAft>
              <a:spcPct val="35000"/>
            </a:spcAft>
          </a:pPr>
          <a:r>
            <a:rPr lang="en-US" sz="1400" kern="1200" noProof="0" dirty="0" smtClean="0">
              <a:solidFill>
                <a:schemeClr val="tx1"/>
              </a:solidFill>
              <a:latin typeface="+mn-lt"/>
            </a:rPr>
            <a:t>Demonstration</a:t>
          </a:r>
        </a:p>
        <a:p>
          <a:pPr lvl="0" algn="ctr" defTabSz="622300">
            <a:lnSpc>
              <a:spcPct val="90000"/>
            </a:lnSpc>
            <a:spcBef>
              <a:spcPct val="0"/>
            </a:spcBef>
            <a:spcAft>
              <a:spcPct val="35000"/>
            </a:spcAft>
          </a:pPr>
          <a:r>
            <a:rPr lang="en-US" sz="1400" kern="1200" noProof="0" dirty="0" smtClean="0">
              <a:solidFill>
                <a:schemeClr val="tx1"/>
              </a:solidFill>
              <a:latin typeface="+mn-lt"/>
            </a:rPr>
            <a:t>Certification</a:t>
          </a:r>
        </a:p>
        <a:p>
          <a:pPr lvl="0" algn="ctr" defTabSz="622300">
            <a:lnSpc>
              <a:spcPct val="90000"/>
            </a:lnSpc>
            <a:spcBef>
              <a:spcPct val="0"/>
            </a:spcBef>
            <a:spcAft>
              <a:spcPct val="35000"/>
            </a:spcAft>
          </a:pPr>
          <a:r>
            <a:rPr lang="tr-TR" sz="1400" kern="1200" noProof="0" dirty="0" smtClean="0">
              <a:solidFill>
                <a:schemeClr val="tx1"/>
              </a:solidFill>
              <a:latin typeface="+mn-lt"/>
            </a:rPr>
            <a:t>P</a:t>
          </a:r>
          <a:r>
            <a:rPr lang="en-US" sz="1400" kern="1200" noProof="0" dirty="0" smtClean="0">
              <a:solidFill>
                <a:schemeClr val="tx1"/>
              </a:solidFill>
              <a:latin typeface="+mn-lt"/>
            </a:rPr>
            <a:t>rod</a:t>
          </a:r>
          <a:r>
            <a:rPr lang="tr-TR" sz="1400" kern="1200" noProof="0" dirty="0" smtClean="0">
              <a:solidFill>
                <a:schemeClr val="tx1"/>
              </a:solidFill>
              <a:latin typeface="+mn-lt"/>
            </a:rPr>
            <a:t>u</a:t>
          </a:r>
          <a:r>
            <a:rPr lang="en-US" sz="1400" kern="1200" noProof="0" dirty="0" err="1" smtClean="0">
              <a:solidFill>
                <a:schemeClr val="tx1"/>
              </a:solidFill>
              <a:latin typeface="+mn-lt"/>
            </a:rPr>
            <a:t>ction</a:t>
          </a:r>
          <a:r>
            <a:rPr lang="en-US" sz="1400" kern="1200" noProof="0" dirty="0" smtClean="0">
              <a:solidFill>
                <a:schemeClr val="tx1"/>
              </a:solidFill>
              <a:latin typeface="+mn-lt"/>
            </a:rPr>
            <a:t> readiness</a:t>
          </a:r>
        </a:p>
        <a:p>
          <a:pPr lvl="0" algn="ctr" defTabSz="622300">
            <a:lnSpc>
              <a:spcPct val="90000"/>
            </a:lnSpc>
            <a:spcBef>
              <a:spcPct val="0"/>
            </a:spcBef>
            <a:spcAft>
              <a:spcPct val="35000"/>
            </a:spcAft>
          </a:pPr>
          <a:r>
            <a:rPr lang="en-US" sz="1400" kern="1200" noProof="0" dirty="0" smtClean="0">
              <a:solidFill>
                <a:schemeClr val="tx1"/>
              </a:solidFill>
              <a:latin typeface="+mn-lt"/>
            </a:rPr>
            <a:t>Business development</a:t>
          </a:r>
          <a:endParaRPr lang="en-US" sz="1400" kern="1200" noProof="0" dirty="0" smtClean="0">
            <a:solidFill>
              <a:schemeClr val="tx1"/>
            </a:solidFill>
          </a:endParaRPr>
        </a:p>
      </dsp:txBody>
      <dsp:txXfrm>
        <a:off x="7845223" y="0"/>
        <a:ext cx="2789057" cy="210136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A54C88-72E3-42C6-B799-303BC136DE37}">
      <dsp:nvSpPr>
        <dsp:cNvPr id="0" name=""/>
        <dsp:cNvSpPr/>
      </dsp:nvSpPr>
      <dsp:spPr>
        <a:xfrm>
          <a:off x="1362799" y="0"/>
          <a:ext cx="6131305" cy="5058617"/>
        </a:xfrm>
        <a:prstGeom prst="rect">
          <a:avLst/>
        </a:prstGeom>
        <a:gradFill rotWithShape="0">
          <a:gsLst>
            <a:gs pos="0">
              <a:schemeClr val="accent2">
                <a:shade val="80000"/>
                <a:hueOff val="0"/>
                <a:satOff val="0"/>
                <a:lumOff val="0"/>
                <a:alphaOff val="0"/>
                <a:lumMod val="110000"/>
                <a:satMod val="105000"/>
                <a:tint val="67000"/>
              </a:schemeClr>
            </a:gs>
            <a:gs pos="50000">
              <a:schemeClr val="accent2">
                <a:shade val="80000"/>
                <a:hueOff val="0"/>
                <a:satOff val="0"/>
                <a:lumOff val="0"/>
                <a:alphaOff val="0"/>
                <a:lumMod val="105000"/>
                <a:satMod val="103000"/>
                <a:tint val="73000"/>
              </a:schemeClr>
            </a:gs>
            <a:gs pos="100000">
              <a:schemeClr val="accent2">
                <a:shade val="8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noProof="0" dirty="0" smtClean="0">
              <a:latin typeface="Calibri" panose="020F0502020204030204" pitchFamily="34" charset="0"/>
              <a:ea typeface="ヒラギノ角ゴ Pro W3" charset="0"/>
              <a:cs typeface="Calibri" panose="020F0502020204030204" pitchFamily="34" charset="0"/>
            </a:rPr>
            <a:t>MUST (min</a:t>
          </a:r>
          <a:r>
            <a:rPr lang="tr-TR" sz="2000" b="1" kern="1200" noProof="0" dirty="0" err="1" smtClean="0">
              <a:latin typeface="Calibri" panose="020F0502020204030204" pitchFamily="34" charset="0"/>
              <a:ea typeface="ヒラギノ角ゴ Pro W3" charset="0"/>
              <a:cs typeface="Calibri" panose="020F0502020204030204" pitchFamily="34" charset="0"/>
            </a:rPr>
            <a:t>imum</a:t>
          </a:r>
          <a:r>
            <a:rPr lang="en-US" sz="2000" b="1" kern="1200" noProof="0" dirty="0" smtClean="0">
              <a:latin typeface="Calibri" panose="020F0502020204030204" pitchFamily="34" charset="0"/>
              <a:ea typeface="ヒラギノ角ゴ Pro W3" charset="0"/>
              <a:cs typeface="Calibri" panose="020F0502020204030204" pitchFamily="34" charset="0"/>
            </a:rPr>
            <a:t> 1</a:t>
          </a:r>
          <a:r>
            <a:rPr lang="tr-TR" sz="2000" b="1" kern="1200" noProof="0" dirty="0" smtClean="0">
              <a:latin typeface="Calibri" panose="020F0502020204030204" pitchFamily="34" charset="0"/>
              <a:ea typeface="ヒラギノ角ゴ Pro W3" charset="0"/>
              <a:cs typeface="Calibri" panose="020F0502020204030204" pitchFamily="34" charset="0"/>
            </a:rPr>
            <a:t> </a:t>
          </a:r>
          <a:r>
            <a:rPr lang="tr-TR" sz="2000" b="1" kern="1200" noProof="0" dirty="0" err="1" smtClean="0">
              <a:latin typeface="Calibri" panose="020F0502020204030204" pitchFamily="34" charset="0"/>
              <a:ea typeface="ヒラギノ角ゴ Pro W3" charset="0"/>
              <a:cs typeface="Calibri" panose="020F0502020204030204" pitchFamily="34" charset="0"/>
            </a:rPr>
            <a:t>criteria</a:t>
          </a:r>
          <a:r>
            <a:rPr lang="en-US" sz="2000" b="1" kern="1200" noProof="0" dirty="0" smtClean="0">
              <a:latin typeface="Calibri" panose="020F0502020204030204" pitchFamily="34" charset="0"/>
              <a:ea typeface="ヒラギノ角ゴ Pro W3" charset="0"/>
              <a:cs typeface="Calibri" panose="020F0502020204030204" pitchFamily="34" charset="0"/>
            </a:rPr>
            <a:t>)</a:t>
          </a:r>
        </a:p>
        <a:p>
          <a:pPr lvl="0" algn="ctr" defTabSz="889000">
            <a:lnSpc>
              <a:spcPct val="90000"/>
            </a:lnSpc>
            <a:spcBef>
              <a:spcPct val="0"/>
            </a:spcBef>
            <a:spcAft>
              <a:spcPct val="35000"/>
            </a:spcAft>
          </a:pPr>
          <a:r>
            <a:rPr lang="en-US" sz="2000" kern="1200" noProof="0" dirty="0" smtClean="0">
              <a:latin typeface="Calibri" panose="020F0502020204030204" pitchFamily="34" charset="0"/>
              <a:ea typeface="ヒラギノ角ゴ Pro W3" charset="0"/>
              <a:cs typeface="Calibri" panose="020F0502020204030204" pitchFamily="34" charset="0"/>
            </a:rPr>
            <a:t>………………………………………………………………………………………</a:t>
          </a:r>
          <a:endParaRPr lang="en-US" sz="2000" kern="1200" dirty="0" smtClean="0">
            <a:latin typeface="Calibri" panose="020F0502020204030204" pitchFamily="34" charset="0"/>
            <a:cs typeface="Calibri" panose="020F0502020204030204" pitchFamily="34" charset="0"/>
          </a:endParaRPr>
        </a:p>
        <a:p>
          <a:pPr lvl="0" algn="ctr" defTabSz="889000">
            <a:lnSpc>
              <a:spcPct val="90000"/>
            </a:lnSpc>
            <a:spcBef>
              <a:spcPct val="0"/>
            </a:spcBef>
            <a:spcAft>
              <a:spcPct val="35000"/>
            </a:spcAft>
          </a:pPr>
          <a:r>
            <a:rPr lang="en-US" sz="2000" kern="1200" dirty="0" smtClean="0">
              <a:latin typeface="Calibri" panose="020F0502020204030204" pitchFamily="34" charset="0"/>
              <a:cs typeface="Calibri" panose="020F0502020204030204" pitchFamily="34" charset="0"/>
            </a:rPr>
            <a:t>Ministry of Industry and Technology Certificated R&amp;D Center</a:t>
          </a:r>
        </a:p>
        <a:p>
          <a:pPr lvl="0" algn="ctr" defTabSz="889000">
            <a:lnSpc>
              <a:spcPct val="90000"/>
            </a:lnSpc>
            <a:spcBef>
              <a:spcPct val="0"/>
            </a:spcBef>
            <a:spcAft>
              <a:spcPct val="35000"/>
            </a:spcAft>
          </a:pPr>
          <a:endParaRPr lang="en-US" sz="2000" kern="1200" dirty="0" smtClean="0">
            <a:latin typeface="Calibri" panose="020F0502020204030204" pitchFamily="34" charset="0"/>
            <a:cs typeface="Calibri" panose="020F0502020204030204" pitchFamily="34" charset="0"/>
          </a:endParaRPr>
        </a:p>
        <a:p>
          <a:pPr lvl="0" algn="ctr" defTabSz="889000">
            <a:lnSpc>
              <a:spcPct val="90000"/>
            </a:lnSpc>
            <a:spcBef>
              <a:spcPct val="0"/>
            </a:spcBef>
            <a:spcAft>
              <a:spcPct val="35000"/>
            </a:spcAft>
          </a:pPr>
          <a:r>
            <a:rPr lang="tr-TR" sz="2000" kern="1200" dirty="0" err="1" smtClean="0">
              <a:latin typeface="Calibri" panose="020F0502020204030204" pitchFamily="34" charset="0"/>
              <a:cs typeface="Calibri" panose="020F0502020204030204" pitchFamily="34" charset="0"/>
            </a:rPr>
            <a:t>National</a:t>
          </a:r>
          <a:r>
            <a:rPr lang="tr-TR" sz="2000" kern="1200" dirty="0" smtClean="0">
              <a:latin typeface="Calibri" panose="020F0502020204030204" pitchFamily="34" charset="0"/>
              <a:cs typeface="Calibri" panose="020F0502020204030204" pitchFamily="34" charset="0"/>
            </a:rPr>
            <a:t> </a:t>
          </a:r>
          <a:r>
            <a:rPr lang="tr-TR" sz="2000" kern="1200" dirty="0" err="1" smtClean="0">
              <a:latin typeface="Calibri" panose="020F0502020204030204" pitchFamily="34" charset="0"/>
              <a:cs typeface="Calibri" panose="020F0502020204030204" pitchFamily="34" charset="0"/>
            </a:rPr>
            <a:t>or</a:t>
          </a:r>
          <a:r>
            <a:rPr lang="tr-TR" sz="2000" kern="1200" dirty="0" smtClean="0">
              <a:latin typeface="Calibri" panose="020F0502020204030204" pitchFamily="34" charset="0"/>
              <a:cs typeface="Calibri" panose="020F0502020204030204" pitchFamily="34" charset="0"/>
            </a:rPr>
            <a:t> </a:t>
          </a:r>
          <a:r>
            <a:rPr lang="tr-TR" sz="2000" kern="1200" dirty="0" err="1" smtClean="0">
              <a:latin typeface="Calibri" panose="020F0502020204030204" pitchFamily="34" charset="0"/>
              <a:cs typeface="Calibri" panose="020F0502020204030204" pitchFamily="34" charset="0"/>
            </a:rPr>
            <a:t>international</a:t>
          </a:r>
          <a:r>
            <a:rPr lang="tr-TR" sz="2000" kern="1200" dirty="0" smtClean="0">
              <a:latin typeface="Calibri" panose="020F0502020204030204" pitchFamily="34" charset="0"/>
              <a:cs typeface="Calibri" panose="020F0502020204030204" pitchFamily="34" charset="0"/>
            </a:rPr>
            <a:t> </a:t>
          </a:r>
          <a:r>
            <a:rPr lang="tr-TR" sz="2000" kern="1200" dirty="0" err="1" smtClean="0">
              <a:latin typeface="Calibri" panose="020F0502020204030204" pitchFamily="34" charset="0"/>
              <a:cs typeface="Calibri" panose="020F0502020204030204" pitchFamily="34" charset="0"/>
            </a:rPr>
            <a:t>extensive</a:t>
          </a:r>
          <a:r>
            <a:rPr lang="tr-TR" sz="2000" kern="1200" dirty="0" smtClean="0">
              <a:latin typeface="Calibri" panose="020F0502020204030204" pitchFamily="34" charset="0"/>
              <a:cs typeface="Calibri" panose="020F0502020204030204" pitchFamily="34" charset="0"/>
            </a:rPr>
            <a:t> </a:t>
          </a:r>
          <a:r>
            <a:rPr lang="tr-TR" sz="2000" kern="1200" dirty="0" err="1" smtClean="0">
              <a:latin typeface="Calibri" panose="020F0502020204030204" pitchFamily="34" charset="0"/>
              <a:cs typeface="Calibri" panose="020F0502020204030204" pitchFamily="34" charset="0"/>
            </a:rPr>
            <a:t>sales</a:t>
          </a:r>
          <a:r>
            <a:rPr lang="tr-TR" sz="2000" kern="1200" dirty="0" smtClean="0">
              <a:latin typeface="Calibri" panose="020F0502020204030204" pitchFamily="34" charset="0"/>
              <a:cs typeface="Calibri" panose="020F0502020204030204" pitchFamily="34" charset="0"/>
            </a:rPr>
            <a:t> network of </a:t>
          </a:r>
          <a:r>
            <a:rPr lang="tr-TR" sz="2000" kern="1200" dirty="0" err="1" smtClean="0">
              <a:latin typeface="Calibri" panose="020F0502020204030204" pitchFamily="34" charset="0"/>
              <a:cs typeface="Calibri" panose="020F0502020204030204" pitchFamily="34" charset="0"/>
            </a:rPr>
            <a:t>the</a:t>
          </a:r>
          <a:r>
            <a:rPr lang="tr-TR" sz="2000" kern="1200" dirty="0" smtClean="0">
              <a:latin typeface="Calibri" panose="020F0502020204030204" pitchFamily="34" charset="0"/>
              <a:cs typeface="Calibri" panose="020F0502020204030204" pitchFamily="34" charset="0"/>
            </a:rPr>
            <a:t> </a:t>
          </a:r>
          <a:r>
            <a:rPr lang="tr-TR" sz="2000" kern="1200" dirty="0" err="1" smtClean="0">
              <a:latin typeface="Calibri" panose="020F0502020204030204" pitchFamily="34" charset="0"/>
              <a:cs typeface="Calibri" panose="020F0502020204030204" pitchFamily="34" charset="0"/>
            </a:rPr>
            <a:t>target</a:t>
          </a:r>
          <a:r>
            <a:rPr lang="tr-TR" sz="2000" kern="1200" dirty="0" smtClean="0">
              <a:latin typeface="Calibri" panose="020F0502020204030204" pitchFamily="34" charset="0"/>
              <a:cs typeface="Calibri" panose="020F0502020204030204" pitchFamily="34" charset="0"/>
            </a:rPr>
            <a:t> </a:t>
          </a:r>
          <a:r>
            <a:rPr lang="tr-TR" sz="2000" kern="1200" dirty="0" err="1" smtClean="0">
              <a:latin typeface="Calibri" panose="020F0502020204030204" pitchFamily="34" charset="0"/>
              <a:cs typeface="Calibri" panose="020F0502020204030204" pitchFamily="34" charset="0"/>
            </a:rPr>
            <a:t>product</a:t>
          </a:r>
          <a:r>
            <a:rPr lang="tr-TR" sz="2000" kern="1200" dirty="0" smtClean="0">
              <a:latin typeface="Calibri" panose="020F0502020204030204" pitchFamily="34" charset="0"/>
              <a:cs typeface="Calibri" panose="020F0502020204030204" pitchFamily="34" charset="0"/>
            </a:rPr>
            <a:t> in </a:t>
          </a:r>
          <a:r>
            <a:rPr lang="tr-TR" sz="2000" kern="1200" dirty="0" err="1" smtClean="0">
              <a:latin typeface="Calibri" panose="020F0502020204030204" pitchFamily="34" charset="0"/>
              <a:cs typeface="Calibri" panose="020F0502020204030204" pitchFamily="34" charset="0"/>
            </a:rPr>
            <a:t>last</a:t>
          </a:r>
          <a:r>
            <a:rPr lang="tr-TR" sz="2000" kern="1200" dirty="0" smtClean="0">
              <a:latin typeface="Calibri" panose="020F0502020204030204" pitchFamily="34" charset="0"/>
              <a:cs typeface="Calibri" panose="020F0502020204030204" pitchFamily="34" charset="0"/>
            </a:rPr>
            <a:t> 3 </a:t>
          </a:r>
          <a:r>
            <a:rPr lang="tr-TR" sz="2000" kern="1200" dirty="0" err="1" smtClean="0">
              <a:latin typeface="Calibri" panose="020F0502020204030204" pitchFamily="34" charset="0"/>
              <a:cs typeface="Calibri" panose="020F0502020204030204" pitchFamily="34" charset="0"/>
            </a:rPr>
            <a:t>years</a:t>
          </a:r>
          <a:endParaRPr lang="en-US" sz="2000" kern="1200" dirty="0" smtClean="0">
            <a:latin typeface="Calibri" panose="020F0502020204030204" pitchFamily="34" charset="0"/>
            <a:cs typeface="Calibri" panose="020F0502020204030204" pitchFamily="34" charset="0"/>
          </a:endParaRPr>
        </a:p>
        <a:p>
          <a:pPr lvl="0" algn="ctr" defTabSz="889000">
            <a:lnSpc>
              <a:spcPct val="90000"/>
            </a:lnSpc>
            <a:spcBef>
              <a:spcPct val="0"/>
            </a:spcBef>
            <a:spcAft>
              <a:spcPct val="35000"/>
            </a:spcAft>
          </a:pPr>
          <a:r>
            <a:rPr lang="en-US" sz="2000" kern="1200" dirty="0" smtClean="0">
              <a:latin typeface="Calibri" panose="020F0502020204030204" pitchFamily="34" charset="0"/>
              <a:cs typeface="Calibri" panose="020F0502020204030204" pitchFamily="34" charset="0"/>
            </a:rPr>
            <a:t>Have the intellectual property of the related product</a:t>
          </a:r>
        </a:p>
        <a:p>
          <a:pPr lvl="0" algn="ctr" defTabSz="889000">
            <a:lnSpc>
              <a:spcPct val="90000"/>
            </a:lnSpc>
            <a:spcBef>
              <a:spcPct val="0"/>
            </a:spcBef>
            <a:spcAft>
              <a:spcPct val="35000"/>
            </a:spcAft>
          </a:pPr>
          <a:endParaRPr lang="en-US" sz="2000" kern="1200" dirty="0" smtClean="0">
            <a:latin typeface="Calibri" panose="020F0502020204030204" pitchFamily="34" charset="0"/>
            <a:cs typeface="Calibri" panose="020F0502020204030204" pitchFamily="34" charset="0"/>
          </a:endParaRPr>
        </a:p>
        <a:p>
          <a:pPr lvl="0" algn="ctr" defTabSz="889000">
            <a:lnSpc>
              <a:spcPct val="90000"/>
            </a:lnSpc>
            <a:spcBef>
              <a:spcPct val="0"/>
            </a:spcBef>
            <a:spcAft>
              <a:spcPct val="35000"/>
            </a:spcAft>
          </a:pPr>
          <a:r>
            <a:rPr lang="en-US" sz="2000" kern="1200" dirty="0" err="1" smtClean="0"/>
            <a:t>Ap</a:t>
          </a:r>
          <a:r>
            <a:rPr lang="tr-TR" sz="2000" kern="1200" dirty="0" err="1" smtClean="0"/>
            <a:t>ply</a:t>
          </a:r>
          <a:r>
            <a:rPr lang="tr-TR" sz="2000" kern="1200" dirty="0" smtClean="0"/>
            <a:t> </a:t>
          </a:r>
          <a:r>
            <a:rPr lang="tr-TR" sz="2000" kern="1200" dirty="0" err="1" smtClean="0"/>
            <a:t>for</a:t>
          </a:r>
          <a:r>
            <a:rPr lang="en-US" sz="2000" kern="1200" dirty="0" smtClean="0"/>
            <a:t> TÜBİTAK 1004 Excellence </a:t>
          </a:r>
          <a:r>
            <a:rPr lang="en-US" sz="2000" kern="1200" dirty="0" err="1" smtClean="0"/>
            <a:t>Centres</a:t>
          </a:r>
          <a:r>
            <a:rPr lang="en-US" sz="2000" kern="1200" dirty="0" smtClean="0"/>
            <a:t> Program </a:t>
          </a:r>
          <a:endParaRPr lang="en-US" sz="2000" kern="1200" noProof="0" dirty="0">
            <a:latin typeface="Calibri" panose="020F0502020204030204" pitchFamily="34" charset="0"/>
            <a:ea typeface="ヒラギノ角ゴ Pro W3" charset="0"/>
            <a:cs typeface="Calibri" panose="020F0502020204030204" pitchFamily="34" charset="0"/>
          </a:endParaRPr>
        </a:p>
      </dsp:txBody>
      <dsp:txXfrm>
        <a:off x="1362799" y="0"/>
        <a:ext cx="6131305" cy="505861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916CCB-90C6-41F2-84B8-A445F2DB299A}">
      <dsp:nvSpPr>
        <dsp:cNvPr id="0" name=""/>
        <dsp:cNvSpPr/>
      </dsp:nvSpPr>
      <dsp:spPr>
        <a:xfrm>
          <a:off x="0" y="0"/>
          <a:ext cx="10287000" cy="803611"/>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noProof="0" dirty="0" smtClean="0"/>
            <a:t>For stock corporations SAYEM Phase 1</a:t>
          </a:r>
          <a:r>
            <a:rPr lang="tr-TR" sz="2400" kern="1200" noProof="0" dirty="0" smtClean="0"/>
            <a:t> </a:t>
          </a:r>
          <a:r>
            <a:rPr lang="tr-TR" sz="2400" kern="1200" noProof="0" dirty="0" err="1" smtClean="0"/>
            <a:t>support</a:t>
          </a:r>
          <a:r>
            <a:rPr lang="tr-TR" sz="2400" kern="1200" noProof="0" dirty="0" smtClean="0"/>
            <a:t> ..</a:t>
          </a:r>
          <a:endParaRPr lang="en-US" sz="2400" kern="1200" noProof="0" dirty="0"/>
        </a:p>
      </dsp:txBody>
      <dsp:txXfrm>
        <a:off x="39229" y="39229"/>
        <a:ext cx="10208542" cy="725153"/>
      </dsp:txXfrm>
    </dsp:sp>
    <dsp:sp modelId="{DB6DB270-ED15-45A5-AC42-23A416F91123}">
      <dsp:nvSpPr>
        <dsp:cNvPr id="0" name=""/>
        <dsp:cNvSpPr/>
      </dsp:nvSpPr>
      <dsp:spPr>
        <a:xfrm>
          <a:off x="0" y="1477652"/>
          <a:ext cx="10287000" cy="2421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6612" tIns="25400" rIns="142240" bIns="25400" numCol="1" spcCol="1270" anchor="t" anchorCtr="0">
          <a:noAutofit/>
        </a:bodyPr>
        <a:lstStyle/>
        <a:p>
          <a:pPr marL="228600" lvl="1" indent="-228600" algn="l" defTabSz="889000">
            <a:lnSpc>
              <a:spcPct val="90000"/>
            </a:lnSpc>
            <a:spcBef>
              <a:spcPct val="0"/>
            </a:spcBef>
            <a:spcAft>
              <a:spcPct val="20000"/>
            </a:spcAft>
            <a:buChar char="••"/>
          </a:pPr>
          <a:endParaRPr lang="en-US" sz="2000" kern="1200" noProof="0" dirty="0"/>
        </a:p>
        <a:p>
          <a:pPr marL="228600" lvl="1" indent="-228600" algn="l" defTabSz="1066800">
            <a:lnSpc>
              <a:spcPct val="90000"/>
            </a:lnSpc>
            <a:spcBef>
              <a:spcPct val="0"/>
            </a:spcBef>
            <a:spcAft>
              <a:spcPct val="20000"/>
            </a:spcAft>
            <a:buChar char="••"/>
          </a:pPr>
          <a:r>
            <a:rPr lang="en-US" sz="2400" kern="1200" noProof="0" dirty="0" smtClean="0"/>
            <a:t>Personnel expenses</a:t>
          </a:r>
          <a:endParaRPr lang="en-US" sz="2400" kern="1200" noProof="0" dirty="0"/>
        </a:p>
        <a:p>
          <a:pPr marL="228600" lvl="1" indent="-228600" algn="l" defTabSz="1066800">
            <a:lnSpc>
              <a:spcPct val="90000"/>
            </a:lnSpc>
            <a:spcBef>
              <a:spcPct val="0"/>
            </a:spcBef>
            <a:spcAft>
              <a:spcPct val="20000"/>
            </a:spcAft>
            <a:buChar char="••"/>
          </a:pPr>
          <a:r>
            <a:rPr lang="en-US" sz="2400" kern="1200" noProof="0" dirty="0" smtClean="0"/>
            <a:t>Travel expenses</a:t>
          </a:r>
          <a:endParaRPr lang="en-US" sz="2400" kern="1200" noProof="0" dirty="0"/>
        </a:p>
        <a:p>
          <a:pPr marL="228600" lvl="1" indent="-228600" algn="l" defTabSz="1066800">
            <a:lnSpc>
              <a:spcPct val="90000"/>
            </a:lnSpc>
            <a:spcBef>
              <a:spcPct val="0"/>
            </a:spcBef>
            <a:spcAft>
              <a:spcPct val="20000"/>
            </a:spcAft>
            <a:buChar char="••"/>
          </a:pPr>
          <a:r>
            <a:rPr lang="en-US" sz="2400" kern="1200" noProof="0" dirty="0" smtClean="0"/>
            <a:t>Consultancy expenses</a:t>
          </a:r>
          <a:endParaRPr lang="en-US" sz="2400" kern="1200" noProof="0" dirty="0"/>
        </a:p>
        <a:p>
          <a:pPr marL="228600" lvl="1" indent="-228600" algn="l" defTabSz="1066800">
            <a:lnSpc>
              <a:spcPct val="90000"/>
            </a:lnSpc>
            <a:spcBef>
              <a:spcPct val="0"/>
            </a:spcBef>
            <a:spcAft>
              <a:spcPct val="20000"/>
            </a:spcAft>
            <a:buChar char="••"/>
          </a:pPr>
          <a:r>
            <a:rPr lang="en-US" sz="2400" kern="1200" noProof="0" dirty="0" smtClean="0"/>
            <a:t>Publication expenses</a:t>
          </a:r>
          <a:endParaRPr lang="en-US" sz="2400" kern="1200" noProof="0" dirty="0"/>
        </a:p>
        <a:p>
          <a:pPr marL="228600" lvl="1" indent="-228600" algn="l" defTabSz="1066800">
            <a:lnSpc>
              <a:spcPct val="90000"/>
            </a:lnSpc>
            <a:spcBef>
              <a:spcPct val="0"/>
            </a:spcBef>
            <a:spcAft>
              <a:spcPct val="20000"/>
            </a:spcAft>
            <a:buChar char="••"/>
          </a:pPr>
          <a:r>
            <a:rPr lang="en-US" sz="2400" kern="1200" noProof="0" dirty="0" smtClean="0"/>
            <a:t>Meeting, publicity, organization expenses</a:t>
          </a:r>
          <a:endParaRPr lang="en-US" sz="2400" kern="1200" noProof="0" dirty="0"/>
        </a:p>
      </dsp:txBody>
      <dsp:txXfrm>
        <a:off x="0" y="1477652"/>
        <a:ext cx="10287000" cy="2421900"/>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Veri Yer Tutucusu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518F5B89-D50E-412C-A293-5972C9F52BA5}" type="datetimeFigureOut">
              <a:rPr lang="en-GB" smtClean="0"/>
              <a:t>04/05/2020</a:t>
            </a:fld>
            <a:endParaRPr lang="en-GB"/>
          </a:p>
        </p:txBody>
      </p:sp>
      <p:sp>
        <p:nvSpPr>
          <p:cNvPr id="4" name="Altbilgi Yer Tutucusu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ayt Numarası Yer Tutucus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14BD9DAE-2AA5-4769-A6D3-EE3CB57EECA3}" type="slidenum">
              <a:rPr lang="en-GB" smtClean="0"/>
              <a:t>‹#›</a:t>
            </a:fld>
            <a:endParaRPr lang="en-GB"/>
          </a:p>
        </p:txBody>
      </p:sp>
    </p:spTree>
    <p:extLst>
      <p:ext uri="{BB962C8B-B14F-4D97-AF65-F5344CB8AC3E}">
        <p14:creationId xmlns:p14="http://schemas.microsoft.com/office/powerpoint/2010/main" val="8718225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D01CFFDE-E6C3-4AC9-AEA0-027C33D1D693}" type="datetimeFigureOut">
              <a:rPr lang="tr-TR" smtClean="0"/>
              <a:t>4.05.2020</a:t>
            </a:fld>
            <a:endParaRPr lang="tr-TR"/>
          </a:p>
        </p:txBody>
      </p:sp>
      <p:sp>
        <p:nvSpPr>
          <p:cNvPr id="4" name="Slayt Görüntüsü Yer Tutucus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EBCE7F05-F000-4729-8478-A9D6F5DD8C1E}" type="slidenum">
              <a:rPr lang="tr-TR" smtClean="0"/>
              <a:t>‹#›</a:t>
            </a:fld>
            <a:endParaRPr lang="tr-TR"/>
          </a:p>
        </p:txBody>
      </p:sp>
    </p:spTree>
    <p:extLst>
      <p:ext uri="{BB962C8B-B14F-4D97-AF65-F5344CB8AC3E}">
        <p14:creationId xmlns:p14="http://schemas.microsoft.com/office/powerpoint/2010/main" val="17439691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GB"/>
          </a:p>
        </p:txBody>
      </p:sp>
      <p:sp>
        <p:nvSpPr>
          <p:cNvPr id="4" name="Slayt Numarası Yer Tutucusu 3"/>
          <p:cNvSpPr>
            <a:spLocks noGrp="1"/>
          </p:cNvSpPr>
          <p:nvPr>
            <p:ph type="sldNum" sz="quarter" idx="10"/>
          </p:nvPr>
        </p:nvSpPr>
        <p:spPr/>
        <p:txBody>
          <a:bodyPr/>
          <a:lstStyle/>
          <a:p>
            <a:fld id="{EBCE7F05-F000-4729-8478-A9D6F5DD8C1E}" type="slidenum">
              <a:rPr lang="tr-TR" smtClean="0"/>
              <a:t>1</a:t>
            </a:fld>
            <a:endParaRPr lang="tr-TR"/>
          </a:p>
        </p:txBody>
      </p:sp>
    </p:spTree>
    <p:extLst>
      <p:ext uri="{BB962C8B-B14F-4D97-AF65-F5344CB8AC3E}">
        <p14:creationId xmlns:p14="http://schemas.microsoft.com/office/powerpoint/2010/main" val="35196154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GB"/>
          </a:p>
        </p:txBody>
      </p:sp>
      <p:sp>
        <p:nvSpPr>
          <p:cNvPr id="4" name="Slayt Numarası Yer Tutucusu 3"/>
          <p:cNvSpPr>
            <a:spLocks noGrp="1"/>
          </p:cNvSpPr>
          <p:nvPr>
            <p:ph type="sldNum" sz="quarter" idx="10"/>
          </p:nvPr>
        </p:nvSpPr>
        <p:spPr/>
        <p:txBody>
          <a:bodyPr/>
          <a:lstStyle/>
          <a:p>
            <a:fld id="{EBCE7F05-F000-4729-8478-A9D6F5DD8C1E}" type="slidenum">
              <a:rPr lang="tr-TR" smtClean="0"/>
              <a:t>10</a:t>
            </a:fld>
            <a:endParaRPr lang="tr-TR"/>
          </a:p>
        </p:txBody>
      </p:sp>
    </p:spTree>
    <p:extLst>
      <p:ext uri="{BB962C8B-B14F-4D97-AF65-F5344CB8AC3E}">
        <p14:creationId xmlns:p14="http://schemas.microsoft.com/office/powerpoint/2010/main" val="16193933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GB"/>
          </a:p>
        </p:txBody>
      </p:sp>
      <p:sp>
        <p:nvSpPr>
          <p:cNvPr id="4" name="Slayt Numarası Yer Tutucusu 3"/>
          <p:cNvSpPr>
            <a:spLocks noGrp="1"/>
          </p:cNvSpPr>
          <p:nvPr>
            <p:ph type="sldNum" sz="quarter" idx="10"/>
          </p:nvPr>
        </p:nvSpPr>
        <p:spPr/>
        <p:txBody>
          <a:bodyPr/>
          <a:lstStyle/>
          <a:p>
            <a:fld id="{EBCE7F05-F000-4729-8478-A9D6F5DD8C1E}" type="slidenum">
              <a:rPr lang="tr-TR" smtClean="0"/>
              <a:t>11</a:t>
            </a:fld>
            <a:endParaRPr lang="tr-TR"/>
          </a:p>
        </p:txBody>
      </p:sp>
    </p:spTree>
    <p:extLst>
      <p:ext uri="{BB962C8B-B14F-4D97-AF65-F5344CB8AC3E}">
        <p14:creationId xmlns:p14="http://schemas.microsoft.com/office/powerpoint/2010/main" val="5948936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GB"/>
          </a:p>
        </p:txBody>
      </p:sp>
      <p:sp>
        <p:nvSpPr>
          <p:cNvPr id="4" name="Slayt Numarası Yer Tutucusu 3"/>
          <p:cNvSpPr>
            <a:spLocks noGrp="1"/>
          </p:cNvSpPr>
          <p:nvPr>
            <p:ph type="sldNum" sz="quarter" idx="10"/>
          </p:nvPr>
        </p:nvSpPr>
        <p:spPr/>
        <p:txBody>
          <a:bodyPr/>
          <a:lstStyle/>
          <a:p>
            <a:fld id="{EBCE7F05-F000-4729-8478-A9D6F5DD8C1E}" type="slidenum">
              <a:rPr lang="tr-TR" smtClean="0"/>
              <a:t>12</a:t>
            </a:fld>
            <a:endParaRPr lang="tr-TR"/>
          </a:p>
        </p:txBody>
      </p:sp>
    </p:spTree>
    <p:extLst>
      <p:ext uri="{BB962C8B-B14F-4D97-AF65-F5344CB8AC3E}">
        <p14:creationId xmlns:p14="http://schemas.microsoft.com/office/powerpoint/2010/main" val="32547744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GB"/>
          </a:p>
        </p:txBody>
      </p:sp>
      <p:sp>
        <p:nvSpPr>
          <p:cNvPr id="4" name="Slayt Numarası Yer Tutucusu 3"/>
          <p:cNvSpPr>
            <a:spLocks noGrp="1"/>
          </p:cNvSpPr>
          <p:nvPr>
            <p:ph type="sldNum" sz="quarter" idx="10"/>
          </p:nvPr>
        </p:nvSpPr>
        <p:spPr/>
        <p:txBody>
          <a:bodyPr/>
          <a:lstStyle/>
          <a:p>
            <a:fld id="{EBCE7F05-F000-4729-8478-A9D6F5DD8C1E}" type="slidenum">
              <a:rPr lang="tr-TR" smtClean="0"/>
              <a:t>13</a:t>
            </a:fld>
            <a:endParaRPr lang="tr-TR"/>
          </a:p>
        </p:txBody>
      </p:sp>
    </p:spTree>
    <p:extLst>
      <p:ext uri="{BB962C8B-B14F-4D97-AF65-F5344CB8AC3E}">
        <p14:creationId xmlns:p14="http://schemas.microsoft.com/office/powerpoint/2010/main" val="1385491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GB"/>
          </a:p>
        </p:txBody>
      </p:sp>
      <p:sp>
        <p:nvSpPr>
          <p:cNvPr id="4" name="Slayt Numarası Yer Tutucusu 3"/>
          <p:cNvSpPr>
            <a:spLocks noGrp="1"/>
          </p:cNvSpPr>
          <p:nvPr>
            <p:ph type="sldNum" sz="quarter" idx="10"/>
          </p:nvPr>
        </p:nvSpPr>
        <p:spPr/>
        <p:txBody>
          <a:bodyPr/>
          <a:lstStyle/>
          <a:p>
            <a:fld id="{EBCE7F05-F000-4729-8478-A9D6F5DD8C1E}" type="slidenum">
              <a:rPr lang="tr-TR" smtClean="0"/>
              <a:t>14</a:t>
            </a:fld>
            <a:endParaRPr lang="tr-TR"/>
          </a:p>
        </p:txBody>
      </p:sp>
    </p:spTree>
    <p:extLst>
      <p:ext uri="{BB962C8B-B14F-4D97-AF65-F5344CB8AC3E}">
        <p14:creationId xmlns:p14="http://schemas.microsoft.com/office/powerpoint/2010/main" val="41847261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tr-TR" altLang="tr-TR" sz="3900" b="1" dirty="0">
                <a:solidFill>
                  <a:srgbClr val="FF0000"/>
                </a:solidFill>
              </a:rPr>
              <a:t>Destek oranları;</a:t>
            </a:r>
            <a:r>
              <a:rPr lang="tr-TR" altLang="tr-TR" sz="2800" b="1" dirty="0"/>
              <a:t> </a:t>
            </a:r>
          </a:p>
          <a:p>
            <a:pPr lvl="1"/>
            <a:r>
              <a:rPr lang="tr-TR" altLang="tr-TR" sz="3600" b="1" dirty="0"/>
              <a:t>SADE çağrılarında;</a:t>
            </a:r>
          </a:p>
          <a:p>
            <a:pPr marL="857250" lvl="2"/>
            <a:r>
              <a:rPr lang="tr-TR" altLang="tr-TR" sz="3200" b="1" dirty="0"/>
              <a:t>a) Büyük ölçekli kuruluşlar için %60,</a:t>
            </a:r>
          </a:p>
          <a:p>
            <a:pPr marL="857250" lvl="2"/>
            <a:r>
              <a:rPr lang="tr-TR" altLang="tr-TR" sz="3200" b="1" dirty="0"/>
              <a:t>b) KOBİ’ler için %75,</a:t>
            </a:r>
          </a:p>
          <a:p>
            <a:pPr marL="857250" lvl="2"/>
            <a:r>
              <a:rPr lang="tr-TR" altLang="tr-TR" sz="3200" b="1" dirty="0"/>
              <a:t>c) Genel bütçe kapsamındaki kamu idareleri ile özel bütçeli idareler ve vakıf üniversiteleri, eğitim ve araştırma hastanesi, kamu araştırma merkez ve enstitüleri için %100’e kadar,</a:t>
            </a:r>
          </a:p>
          <a:p>
            <a:pPr marL="857250" lvl="2"/>
            <a:r>
              <a:rPr lang="tr-TR" altLang="tr-TR" sz="3200" b="1" dirty="0"/>
              <a:t>ç) Genel bütçe kapsamındaki kamu idareleri ile özel bütçeli idareler ve vakıf üniversiteleri, eğitim ve araştırma hastanesi, kamu araştırma merkez ve enstitüleri ile müşteri kuruluşların ortak projelerinde, büyük ölçekli kuruluşun müşteri kuruluş olması halinde %60, KOBİ’lerin müşteri kuruluş olması halinde %75 (kalan tutarlar müşteri kuruluş tarafından karşılanır),</a:t>
            </a:r>
          </a:p>
          <a:p>
            <a:pPr marL="857250" lvl="2"/>
            <a:r>
              <a:rPr lang="tr-TR" altLang="tr-TR" sz="3200" b="1" dirty="0"/>
              <a:t>d) Girişimcilik alanında açılan çağrılarda %100’e kadar</a:t>
            </a:r>
          </a:p>
          <a:p>
            <a:pPr marL="857250" lvl="2"/>
            <a:r>
              <a:rPr lang="tr-TR" altLang="tr-TR" sz="3200" b="1" dirty="0"/>
              <a:t>destek oranı uygulanır.</a:t>
            </a:r>
          </a:p>
          <a:p>
            <a:pPr lvl="1"/>
            <a:r>
              <a:rPr lang="tr-TR" altLang="tr-TR" sz="3600" b="1" dirty="0"/>
              <a:t>AYDE çağrılarında destek oranı en fazla %100 olmak üzere çağrı duyurusunda belirtilir.</a:t>
            </a:r>
          </a:p>
          <a:p>
            <a:pPr lvl="1"/>
            <a:endParaRPr lang="tr-TR" altLang="tr-TR" sz="2000" dirty="0"/>
          </a:p>
          <a:p>
            <a:endParaRPr lang="tr-TR" altLang="tr-TR" dirty="0"/>
          </a:p>
        </p:txBody>
      </p:sp>
      <p:sp>
        <p:nvSpPr>
          <p:cNvPr id="25604"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47D8D4D9-648D-4AE1-8EF8-484A532E1F25}" type="slidenum">
              <a:rPr lang="en-US" altLang="tr-TR"/>
              <a:pPr/>
              <a:t>15</a:t>
            </a:fld>
            <a:endParaRPr lang="en-US" altLang="tr-TR"/>
          </a:p>
        </p:txBody>
      </p:sp>
    </p:spTree>
    <p:extLst>
      <p:ext uri="{BB962C8B-B14F-4D97-AF65-F5344CB8AC3E}">
        <p14:creationId xmlns:p14="http://schemas.microsoft.com/office/powerpoint/2010/main" val="12915885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GB"/>
          </a:p>
        </p:txBody>
      </p:sp>
      <p:sp>
        <p:nvSpPr>
          <p:cNvPr id="4" name="Slayt Numarası Yer Tutucusu 3"/>
          <p:cNvSpPr>
            <a:spLocks noGrp="1"/>
          </p:cNvSpPr>
          <p:nvPr>
            <p:ph type="sldNum" sz="quarter" idx="10"/>
          </p:nvPr>
        </p:nvSpPr>
        <p:spPr/>
        <p:txBody>
          <a:bodyPr/>
          <a:lstStyle/>
          <a:p>
            <a:fld id="{EBCE7F05-F000-4729-8478-A9D6F5DD8C1E}" type="slidenum">
              <a:rPr lang="tr-TR" smtClean="0"/>
              <a:t>16</a:t>
            </a:fld>
            <a:endParaRPr lang="tr-TR"/>
          </a:p>
        </p:txBody>
      </p:sp>
    </p:spTree>
    <p:extLst>
      <p:ext uri="{BB962C8B-B14F-4D97-AF65-F5344CB8AC3E}">
        <p14:creationId xmlns:p14="http://schemas.microsoft.com/office/powerpoint/2010/main" val="10432041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GB"/>
          </a:p>
        </p:txBody>
      </p:sp>
      <p:sp>
        <p:nvSpPr>
          <p:cNvPr id="4" name="Slayt Numarası Yer Tutucusu 3"/>
          <p:cNvSpPr>
            <a:spLocks noGrp="1"/>
          </p:cNvSpPr>
          <p:nvPr>
            <p:ph type="sldNum" sz="quarter" idx="10"/>
          </p:nvPr>
        </p:nvSpPr>
        <p:spPr/>
        <p:txBody>
          <a:bodyPr/>
          <a:lstStyle/>
          <a:p>
            <a:fld id="{EBCE7F05-F000-4729-8478-A9D6F5DD8C1E}" type="slidenum">
              <a:rPr lang="tr-TR" smtClean="0"/>
              <a:t>17</a:t>
            </a:fld>
            <a:endParaRPr lang="tr-TR"/>
          </a:p>
        </p:txBody>
      </p:sp>
    </p:spTree>
    <p:extLst>
      <p:ext uri="{BB962C8B-B14F-4D97-AF65-F5344CB8AC3E}">
        <p14:creationId xmlns:p14="http://schemas.microsoft.com/office/powerpoint/2010/main" val="18642283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GB"/>
          </a:p>
        </p:txBody>
      </p:sp>
      <p:sp>
        <p:nvSpPr>
          <p:cNvPr id="4" name="Slayt Numarası Yer Tutucusu 3"/>
          <p:cNvSpPr>
            <a:spLocks noGrp="1"/>
          </p:cNvSpPr>
          <p:nvPr>
            <p:ph type="sldNum" sz="quarter" idx="10"/>
          </p:nvPr>
        </p:nvSpPr>
        <p:spPr/>
        <p:txBody>
          <a:bodyPr/>
          <a:lstStyle/>
          <a:p>
            <a:fld id="{EBCE7F05-F000-4729-8478-A9D6F5DD8C1E}" type="slidenum">
              <a:rPr lang="tr-TR" smtClean="0"/>
              <a:t>18</a:t>
            </a:fld>
            <a:endParaRPr lang="tr-TR"/>
          </a:p>
        </p:txBody>
      </p:sp>
    </p:spTree>
    <p:extLst>
      <p:ext uri="{BB962C8B-B14F-4D97-AF65-F5344CB8AC3E}">
        <p14:creationId xmlns:p14="http://schemas.microsoft.com/office/powerpoint/2010/main" val="6225885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GB"/>
          </a:p>
        </p:txBody>
      </p:sp>
      <p:sp>
        <p:nvSpPr>
          <p:cNvPr id="4" name="Slayt Numarası Yer Tutucusu 3"/>
          <p:cNvSpPr>
            <a:spLocks noGrp="1"/>
          </p:cNvSpPr>
          <p:nvPr>
            <p:ph type="sldNum" sz="quarter" idx="10"/>
          </p:nvPr>
        </p:nvSpPr>
        <p:spPr/>
        <p:txBody>
          <a:bodyPr/>
          <a:lstStyle/>
          <a:p>
            <a:fld id="{EBCE7F05-F000-4729-8478-A9D6F5DD8C1E}" type="slidenum">
              <a:rPr lang="tr-TR" smtClean="0"/>
              <a:t>19</a:t>
            </a:fld>
            <a:endParaRPr lang="tr-TR"/>
          </a:p>
        </p:txBody>
      </p:sp>
    </p:spTree>
    <p:extLst>
      <p:ext uri="{BB962C8B-B14F-4D97-AF65-F5344CB8AC3E}">
        <p14:creationId xmlns:p14="http://schemas.microsoft.com/office/powerpoint/2010/main" val="37987930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GB"/>
          </a:p>
        </p:txBody>
      </p:sp>
      <p:sp>
        <p:nvSpPr>
          <p:cNvPr id="4" name="Slayt Numarası Yer Tutucusu 3"/>
          <p:cNvSpPr>
            <a:spLocks noGrp="1"/>
          </p:cNvSpPr>
          <p:nvPr>
            <p:ph type="sldNum" sz="quarter" idx="10"/>
          </p:nvPr>
        </p:nvSpPr>
        <p:spPr/>
        <p:txBody>
          <a:bodyPr/>
          <a:lstStyle/>
          <a:p>
            <a:fld id="{EBCE7F05-F000-4729-8478-A9D6F5DD8C1E}" type="slidenum">
              <a:rPr lang="tr-TR" smtClean="0"/>
              <a:t>2</a:t>
            </a:fld>
            <a:endParaRPr lang="tr-TR"/>
          </a:p>
        </p:txBody>
      </p:sp>
    </p:spTree>
    <p:extLst>
      <p:ext uri="{BB962C8B-B14F-4D97-AF65-F5344CB8AC3E}">
        <p14:creationId xmlns:p14="http://schemas.microsoft.com/office/powerpoint/2010/main" val="2625529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GB"/>
          </a:p>
        </p:txBody>
      </p:sp>
      <p:sp>
        <p:nvSpPr>
          <p:cNvPr id="4" name="Slayt Numarası Yer Tutucusu 3"/>
          <p:cNvSpPr>
            <a:spLocks noGrp="1"/>
          </p:cNvSpPr>
          <p:nvPr>
            <p:ph type="sldNum" sz="quarter" idx="10"/>
          </p:nvPr>
        </p:nvSpPr>
        <p:spPr/>
        <p:txBody>
          <a:bodyPr/>
          <a:lstStyle/>
          <a:p>
            <a:fld id="{EBCE7F05-F000-4729-8478-A9D6F5DD8C1E}" type="slidenum">
              <a:rPr lang="tr-TR" smtClean="0"/>
              <a:t>3</a:t>
            </a:fld>
            <a:endParaRPr lang="tr-TR"/>
          </a:p>
        </p:txBody>
      </p:sp>
    </p:spTree>
    <p:extLst>
      <p:ext uri="{BB962C8B-B14F-4D97-AF65-F5344CB8AC3E}">
        <p14:creationId xmlns:p14="http://schemas.microsoft.com/office/powerpoint/2010/main" val="34976585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200" kern="1200" dirty="0" err="1" smtClean="0">
                <a:solidFill>
                  <a:schemeClr val="tx1"/>
                </a:solidFill>
                <a:effectLst/>
                <a:latin typeface="+mn-lt"/>
                <a:ea typeface="+mn-ea"/>
                <a:cs typeface="+mn-cs"/>
              </a:rPr>
              <a:t>Increasing</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interactions</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between</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actors</a:t>
            </a:r>
            <a:r>
              <a:rPr lang="tr-TR" sz="1200" kern="1200" dirty="0" smtClean="0">
                <a:solidFill>
                  <a:schemeClr val="tx1"/>
                </a:solidFill>
                <a:effectLst/>
                <a:latin typeface="+mn-lt"/>
                <a:ea typeface="+mn-ea"/>
                <a:cs typeface="+mn-cs"/>
              </a:rPr>
              <a:t> in </a:t>
            </a:r>
            <a:r>
              <a:rPr lang="tr-TR" sz="1200" kern="1200" dirty="0" err="1" smtClean="0">
                <a:solidFill>
                  <a:schemeClr val="tx1"/>
                </a:solidFill>
                <a:effectLst/>
                <a:latin typeface="+mn-lt"/>
                <a:ea typeface="+mn-ea"/>
                <a:cs typeface="+mn-cs"/>
              </a:rPr>
              <a:t>the</a:t>
            </a:r>
            <a:r>
              <a:rPr lang="tr-TR" sz="1200" kern="1200" dirty="0" smtClean="0">
                <a:solidFill>
                  <a:schemeClr val="tx1"/>
                </a:solidFill>
                <a:effectLst/>
                <a:latin typeface="+mn-lt"/>
                <a:ea typeface="+mn-ea"/>
                <a:cs typeface="+mn-cs"/>
              </a:rPr>
              <a:t> R&amp;D </a:t>
            </a:r>
            <a:r>
              <a:rPr lang="tr-TR" sz="1200" kern="1200" dirty="0" err="1" smtClean="0">
                <a:solidFill>
                  <a:schemeClr val="tx1"/>
                </a:solidFill>
                <a:effectLst/>
                <a:latin typeface="+mn-lt"/>
                <a:ea typeface="+mn-ea"/>
                <a:cs typeface="+mn-cs"/>
              </a:rPr>
              <a:t>and</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innovation</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system</a:t>
            </a:r>
            <a:r>
              <a:rPr lang="tr-TR" sz="1200" kern="1200" dirty="0" smtClean="0">
                <a:solidFill>
                  <a:schemeClr val="tx1"/>
                </a:solidFill>
                <a:effectLst/>
                <a:latin typeface="+mn-lt"/>
                <a:ea typeface="+mn-ea"/>
                <a:cs typeface="+mn-cs"/>
              </a:rPr>
              <a:t> is </a:t>
            </a:r>
            <a:r>
              <a:rPr lang="tr-TR" sz="1200" kern="1200" dirty="0" err="1" smtClean="0">
                <a:solidFill>
                  <a:schemeClr val="tx1"/>
                </a:solidFill>
                <a:effectLst/>
                <a:latin typeface="+mn-lt"/>
                <a:ea typeface="+mn-ea"/>
                <a:cs typeface="+mn-cs"/>
              </a:rPr>
              <a:t>further</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being</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nurtured</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with</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two</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novel</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support</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programs</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for</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the</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local</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ecosystem</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These</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support</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programs</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that</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seek</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to</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strengthen</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collaborative</a:t>
            </a:r>
            <a:r>
              <a:rPr lang="tr-TR" sz="1200" kern="1200" dirty="0" smtClean="0">
                <a:solidFill>
                  <a:schemeClr val="tx1"/>
                </a:solidFill>
                <a:effectLst/>
                <a:latin typeface="+mn-lt"/>
                <a:ea typeface="+mn-ea"/>
                <a:cs typeface="+mn-cs"/>
              </a:rPr>
              <a:t> R&amp;D </a:t>
            </a:r>
            <a:r>
              <a:rPr lang="tr-TR" sz="1200" kern="1200" dirty="0" err="1" smtClean="0">
                <a:solidFill>
                  <a:schemeClr val="tx1"/>
                </a:solidFill>
                <a:effectLst/>
                <a:latin typeface="+mn-lt"/>
                <a:ea typeface="+mn-ea"/>
                <a:cs typeface="+mn-cs"/>
              </a:rPr>
              <a:t>linkages</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within</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the</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local</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ecosystem</a:t>
            </a:r>
            <a:r>
              <a:rPr lang="tr-TR" sz="1200" kern="1200" dirty="0" smtClean="0">
                <a:solidFill>
                  <a:schemeClr val="tx1"/>
                </a:solidFill>
                <a:effectLst/>
                <a:latin typeface="+mn-lt"/>
                <a:ea typeface="+mn-ea"/>
                <a:cs typeface="+mn-cs"/>
              </a:rPr>
              <a:t> in </a:t>
            </a:r>
            <a:r>
              <a:rPr lang="tr-TR" sz="1200" kern="1200" dirty="0" err="1" smtClean="0">
                <a:solidFill>
                  <a:schemeClr val="tx1"/>
                </a:solidFill>
                <a:effectLst/>
                <a:latin typeface="+mn-lt"/>
                <a:ea typeface="+mn-ea"/>
                <a:cs typeface="+mn-cs"/>
              </a:rPr>
              <a:t>Turkey</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are</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namely</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the</a:t>
            </a:r>
            <a:r>
              <a:rPr lang="tr-TR" sz="1200" kern="1200" dirty="0" smtClean="0">
                <a:solidFill>
                  <a:schemeClr val="tx1"/>
                </a:solidFill>
                <a:effectLst/>
                <a:latin typeface="+mn-lt"/>
                <a:ea typeface="+mn-ea"/>
                <a:cs typeface="+mn-cs"/>
              </a:rPr>
              <a:t> High </a:t>
            </a:r>
            <a:r>
              <a:rPr lang="tr-TR" sz="1200" kern="1200" dirty="0" err="1" smtClean="0">
                <a:solidFill>
                  <a:schemeClr val="tx1"/>
                </a:solidFill>
                <a:effectLst/>
                <a:latin typeface="+mn-lt"/>
                <a:ea typeface="+mn-ea"/>
                <a:cs typeface="+mn-cs"/>
              </a:rPr>
              <a:t>Technology</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Platforms</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and</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the</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Industrial</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Innovation</a:t>
            </a:r>
            <a:r>
              <a:rPr lang="tr-TR" sz="1200" kern="1200" dirty="0" smtClean="0">
                <a:solidFill>
                  <a:schemeClr val="tx1"/>
                </a:solidFill>
                <a:effectLst/>
                <a:latin typeface="+mn-lt"/>
                <a:ea typeface="+mn-ea"/>
                <a:cs typeface="+mn-cs"/>
              </a:rPr>
              <a:t> Networks </a:t>
            </a:r>
            <a:r>
              <a:rPr lang="tr-TR" sz="1200" kern="1200" dirty="0" err="1" smtClean="0">
                <a:solidFill>
                  <a:schemeClr val="tx1"/>
                </a:solidFill>
                <a:effectLst/>
                <a:latin typeface="+mn-lt"/>
                <a:ea typeface="+mn-ea"/>
                <a:cs typeface="+mn-cs"/>
              </a:rPr>
              <a:t>Mechanism</a:t>
            </a:r>
            <a:r>
              <a:rPr lang="tr-TR" sz="1200" kern="1200" dirty="0" smtClean="0">
                <a:solidFill>
                  <a:schemeClr val="tx1"/>
                </a:solidFill>
                <a:effectLst/>
                <a:latin typeface="+mn-lt"/>
                <a:ea typeface="+mn-ea"/>
                <a:cs typeface="+mn-cs"/>
              </a:rPr>
              <a:t> (SAYEM). </a:t>
            </a:r>
          </a:p>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err="1" smtClean="0">
                <a:solidFill>
                  <a:schemeClr val="tx1"/>
                </a:solidFill>
                <a:effectLst/>
                <a:latin typeface="+mn-lt"/>
                <a:ea typeface="+mn-ea"/>
                <a:cs typeface="+mn-cs"/>
              </a:rPr>
              <a:t>In</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the</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first</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phase</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the</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actors</a:t>
            </a:r>
            <a:r>
              <a:rPr lang="tr-TR" sz="1200" kern="1200" dirty="0" smtClean="0">
                <a:solidFill>
                  <a:schemeClr val="tx1"/>
                </a:solidFill>
                <a:effectLst/>
                <a:latin typeface="+mn-lt"/>
                <a:ea typeface="+mn-ea"/>
                <a:cs typeface="+mn-cs"/>
              </a:rPr>
              <a:t> of </a:t>
            </a:r>
            <a:r>
              <a:rPr lang="tr-TR" sz="1200" kern="1200" dirty="0" err="1" smtClean="0">
                <a:solidFill>
                  <a:schemeClr val="tx1"/>
                </a:solidFill>
                <a:effectLst/>
                <a:latin typeface="+mn-lt"/>
                <a:ea typeface="+mn-ea"/>
                <a:cs typeface="+mn-cs"/>
              </a:rPr>
              <a:t>the</a:t>
            </a:r>
            <a:r>
              <a:rPr lang="tr-TR" sz="1200" kern="1200" dirty="0" smtClean="0">
                <a:solidFill>
                  <a:schemeClr val="tx1"/>
                </a:solidFill>
                <a:effectLst/>
                <a:latin typeface="+mn-lt"/>
                <a:ea typeface="+mn-ea"/>
                <a:cs typeface="+mn-cs"/>
              </a:rPr>
              <a:t> High </a:t>
            </a:r>
            <a:r>
              <a:rPr lang="tr-TR" sz="1200" kern="1200" dirty="0" err="1" smtClean="0">
                <a:solidFill>
                  <a:schemeClr val="tx1"/>
                </a:solidFill>
                <a:effectLst/>
                <a:latin typeface="+mn-lt"/>
                <a:ea typeface="+mn-ea"/>
                <a:cs typeface="+mn-cs"/>
              </a:rPr>
              <a:t>Technology</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Platforms</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will</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prepare</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technology</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acquisition</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roadmaps</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These</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technology</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acquisition</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roadmaps</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will</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address</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the</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gap</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between</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technology-based</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ideas</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and</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technology-based</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products</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commonly</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identified</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between</a:t>
            </a:r>
            <a:r>
              <a:rPr lang="tr-TR" sz="1200" kern="1200" dirty="0" smtClean="0">
                <a:solidFill>
                  <a:schemeClr val="tx1"/>
                </a:solidFill>
                <a:effectLst/>
                <a:latin typeface="+mn-lt"/>
                <a:ea typeface="+mn-ea"/>
                <a:cs typeface="+mn-cs"/>
              </a:rPr>
              <a:t> TRL 3-6 as </a:t>
            </a:r>
            <a:r>
              <a:rPr lang="tr-TR" sz="1200" kern="1200" dirty="0" err="1" smtClean="0">
                <a:solidFill>
                  <a:schemeClr val="tx1"/>
                </a:solidFill>
                <a:effectLst/>
                <a:latin typeface="+mn-lt"/>
                <a:ea typeface="+mn-ea"/>
                <a:cs typeface="+mn-cs"/>
              </a:rPr>
              <a:t>the</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Valley</a:t>
            </a:r>
            <a:r>
              <a:rPr lang="tr-TR" sz="1200" kern="1200" dirty="0" smtClean="0">
                <a:solidFill>
                  <a:schemeClr val="tx1"/>
                </a:solidFill>
                <a:effectLst/>
                <a:latin typeface="+mn-lt"/>
                <a:ea typeface="+mn-ea"/>
                <a:cs typeface="+mn-cs"/>
              </a:rPr>
              <a:t> of </a:t>
            </a:r>
            <a:r>
              <a:rPr lang="tr-TR" sz="1200" kern="1200" dirty="0" err="1" smtClean="0">
                <a:solidFill>
                  <a:schemeClr val="tx1"/>
                </a:solidFill>
                <a:effectLst/>
                <a:latin typeface="+mn-lt"/>
                <a:ea typeface="+mn-ea"/>
                <a:cs typeface="+mn-cs"/>
              </a:rPr>
              <a:t>Death</a:t>
            </a:r>
            <a:r>
              <a:rPr lang="tr-TR" sz="1200"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endParaRPr lang="en-GB" dirty="0"/>
          </a:p>
        </p:txBody>
      </p:sp>
      <p:sp>
        <p:nvSpPr>
          <p:cNvPr id="4" name="Slayt Numarası Yer Tutucusu 3"/>
          <p:cNvSpPr>
            <a:spLocks noGrp="1"/>
          </p:cNvSpPr>
          <p:nvPr>
            <p:ph type="sldNum" sz="quarter" idx="10"/>
          </p:nvPr>
        </p:nvSpPr>
        <p:spPr/>
        <p:txBody>
          <a:bodyPr/>
          <a:lstStyle/>
          <a:p>
            <a:fld id="{EBCE7F05-F000-4729-8478-A9D6F5DD8C1E}" type="slidenum">
              <a:rPr lang="tr-TR" smtClean="0"/>
              <a:t>4</a:t>
            </a:fld>
            <a:endParaRPr lang="tr-TR"/>
          </a:p>
        </p:txBody>
      </p:sp>
    </p:spTree>
    <p:extLst>
      <p:ext uri="{BB962C8B-B14F-4D97-AF65-F5344CB8AC3E}">
        <p14:creationId xmlns:p14="http://schemas.microsoft.com/office/powerpoint/2010/main" val="9052865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GB"/>
          </a:p>
        </p:txBody>
      </p:sp>
      <p:sp>
        <p:nvSpPr>
          <p:cNvPr id="4" name="Slayt Numarası Yer Tutucusu 3"/>
          <p:cNvSpPr>
            <a:spLocks noGrp="1"/>
          </p:cNvSpPr>
          <p:nvPr>
            <p:ph type="sldNum" sz="quarter" idx="10"/>
          </p:nvPr>
        </p:nvSpPr>
        <p:spPr/>
        <p:txBody>
          <a:bodyPr/>
          <a:lstStyle/>
          <a:p>
            <a:fld id="{EBCE7F05-F000-4729-8478-A9D6F5DD8C1E}" type="slidenum">
              <a:rPr lang="tr-TR" smtClean="0"/>
              <a:t>5</a:t>
            </a:fld>
            <a:endParaRPr lang="tr-TR"/>
          </a:p>
        </p:txBody>
      </p:sp>
    </p:spTree>
    <p:extLst>
      <p:ext uri="{BB962C8B-B14F-4D97-AF65-F5344CB8AC3E}">
        <p14:creationId xmlns:p14="http://schemas.microsoft.com/office/powerpoint/2010/main" val="4143767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200" kern="1200" dirty="0" err="1" smtClean="0">
                <a:solidFill>
                  <a:schemeClr val="tx1"/>
                </a:solidFill>
                <a:effectLst/>
                <a:latin typeface="+mn-lt"/>
                <a:ea typeface="+mn-ea"/>
                <a:cs typeface="+mn-cs"/>
              </a:rPr>
              <a:t>With</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this</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mechanism</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private</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sector</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firms</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especially</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those</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that</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contain</a:t>
            </a:r>
            <a:r>
              <a:rPr lang="tr-TR" sz="1200" kern="1200" dirty="0" smtClean="0">
                <a:solidFill>
                  <a:schemeClr val="tx1"/>
                </a:solidFill>
                <a:effectLst/>
                <a:latin typeface="+mn-lt"/>
                <a:ea typeface="+mn-ea"/>
                <a:cs typeface="+mn-cs"/>
              </a:rPr>
              <a:t> an R&amp;D </a:t>
            </a:r>
            <a:r>
              <a:rPr lang="tr-TR" sz="1200" kern="1200" dirty="0" err="1" smtClean="0">
                <a:solidFill>
                  <a:schemeClr val="tx1"/>
                </a:solidFill>
                <a:effectLst/>
                <a:latin typeface="+mn-lt"/>
                <a:ea typeface="+mn-ea"/>
                <a:cs typeface="+mn-cs"/>
              </a:rPr>
              <a:t>and</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product</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design</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centre</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will</a:t>
            </a:r>
            <a:r>
              <a:rPr lang="tr-TR" sz="1200" kern="1200" dirty="0" smtClean="0">
                <a:solidFill>
                  <a:schemeClr val="tx1"/>
                </a:solidFill>
                <a:effectLst/>
                <a:latin typeface="+mn-lt"/>
                <a:ea typeface="+mn-ea"/>
                <a:cs typeface="+mn-cs"/>
              </a:rPr>
              <a:t> form a network </a:t>
            </a:r>
            <a:r>
              <a:rPr lang="tr-TR" sz="1200" kern="1200" dirty="0" err="1" smtClean="0">
                <a:solidFill>
                  <a:schemeClr val="tx1"/>
                </a:solidFill>
                <a:effectLst/>
                <a:latin typeface="+mn-lt"/>
                <a:ea typeface="+mn-ea"/>
                <a:cs typeface="+mn-cs"/>
              </a:rPr>
              <a:t>with</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other</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firms</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that</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take</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place</a:t>
            </a:r>
            <a:r>
              <a:rPr lang="tr-TR" sz="1200" kern="1200" dirty="0" smtClean="0">
                <a:solidFill>
                  <a:schemeClr val="tx1"/>
                </a:solidFill>
                <a:effectLst/>
                <a:latin typeface="+mn-lt"/>
                <a:ea typeface="+mn-ea"/>
                <a:cs typeface="+mn-cs"/>
              </a:rPr>
              <a:t> in </a:t>
            </a:r>
            <a:r>
              <a:rPr lang="tr-TR" sz="1200" kern="1200" dirty="0" err="1" smtClean="0">
                <a:solidFill>
                  <a:schemeClr val="tx1"/>
                </a:solidFill>
                <a:effectLst/>
                <a:latin typeface="+mn-lt"/>
                <a:ea typeface="+mn-ea"/>
                <a:cs typeface="+mn-cs"/>
              </a:rPr>
              <a:t>the</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value</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chain</a:t>
            </a:r>
            <a:r>
              <a:rPr lang="tr-TR" sz="1200" kern="1200" dirty="0" smtClean="0">
                <a:solidFill>
                  <a:schemeClr val="tx1"/>
                </a:solidFill>
                <a:effectLst/>
                <a:latin typeface="+mn-lt"/>
                <a:ea typeface="+mn-ea"/>
                <a:cs typeface="+mn-cs"/>
              </a:rPr>
              <a:t> of </a:t>
            </a:r>
            <a:r>
              <a:rPr lang="tr-TR" sz="1200" kern="1200" dirty="0" err="1" smtClean="0">
                <a:solidFill>
                  <a:schemeClr val="tx1"/>
                </a:solidFill>
                <a:effectLst/>
                <a:latin typeface="+mn-lt"/>
                <a:ea typeface="+mn-ea"/>
                <a:cs typeface="+mn-cs"/>
              </a:rPr>
              <a:t>the</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targeted</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technology-based</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product</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together</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with</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end-users</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technology</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development</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zones</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and</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universities</a:t>
            </a:r>
            <a:r>
              <a:rPr lang="tr-TR" sz="1200" kern="1200" dirty="0" smtClean="0">
                <a:solidFill>
                  <a:schemeClr val="tx1"/>
                </a:solidFill>
                <a:effectLst/>
                <a:latin typeface="+mn-lt"/>
                <a:ea typeface="+mn-ea"/>
                <a:cs typeface="+mn-cs"/>
              </a:rPr>
              <a:t>. As a </a:t>
            </a:r>
            <a:r>
              <a:rPr lang="tr-TR" sz="1200" kern="1200" dirty="0" err="1" smtClean="0">
                <a:solidFill>
                  <a:schemeClr val="tx1"/>
                </a:solidFill>
                <a:effectLst/>
                <a:latin typeface="+mn-lt"/>
                <a:ea typeface="+mn-ea"/>
                <a:cs typeface="+mn-cs"/>
              </a:rPr>
              <a:t>whole</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the</a:t>
            </a:r>
            <a:r>
              <a:rPr lang="tr-TR" sz="1200" kern="1200" dirty="0" smtClean="0">
                <a:solidFill>
                  <a:schemeClr val="tx1"/>
                </a:solidFill>
                <a:effectLst/>
                <a:latin typeface="+mn-lt"/>
                <a:ea typeface="+mn-ea"/>
                <a:cs typeface="+mn-cs"/>
              </a:rPr>
              <a:t> network </a:t>
            </a:r>
            <a:r>
              <a:rPr lang="tr-TR" sz="1200" kern="1200" dirty="0" err="1" smtClean="0">
                <a:solidFill>
                  <a:schemeClr val="tx1"/>
                </a:solidFill>
                <a:effectLst/>
                <a:latin typeface="+mn-lt"/>
                <a:ea typeface="+mn-ea"/>
                <a:cs typeface="+mn-cs"/>
              </a:rPr>
              <a:t>will</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have</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the</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opportunity</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to</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take</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centre</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stage</a:t>
            </a:r>
            <a:r>
              <a:rPr lang="tr-TR" sz="1200" kern="1200" dirty="0" smtClean="0">
                <a:solidFill>
                  <a:schemeClr val="tx1"/>
                </a:solidFill>
                <a:effectLst/>
                <a:latin typeface="+mn-lt"/>
                <a:ea typeface="+mn-ea"/>
                <a:cs typeface="+mn-cs"/>
              </a:rPr>
              <a:t> in </a:t>
            </a:r>
            <a:r>
              <a:rPr lang="tr-TR" sz="1200" kern="1200" dirty="0" err="1" smtClean="0">
                <a:solidFill>
                  <a:schemeClr val="tx1"/>
                </a:solidFill>
                <a:effectLst/>
                <a:latin typeface="+mn-lt"/>
                <a:ea typeface="+mn-ea"/>
                <a:cs typeface="+mn-cs"/>
              </a:rPr>
              <a:t>the</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innovation</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system</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for</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co-creating</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high</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value-added</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products</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and</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technologies</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for</a:t>
            </a:r>
            <a:r>
              <a:rPr lang="tr-TR" sz="1200" kern="1200" dirty="0" smtClean="0">
                <a:solidFill>
                  <a:schemeClr val="tx1"/>
                </a:solidFill>
                <a:effectLst/>
                <a:latin typeface="+mn-lt"/>
                <a:ea typeface="+mn-ea"/>
                <a:cs typeface="+mn-cs"/>
              </a:rPr>
              <a:t> </a:t>
            </a:r>
            <a:r>
              <a:rPr lang="tr-TR" sz="1200" kern="1200" dirty="0" err="1" smtClean="0">
                <a:solidFill>
                  <a:schemeClr val="tx1"/>
                </a:solidFill>
                <a:effectLst/>
                <a:latin typeface="+mn-lt"/>
                <a:ea typeface="+mn-ea"/>
                <a:cs typeface="+mn-cs"/>
              </a:rPr>
              <a:t>the</a:t>
            </a:r>
            <a:r>
              <a:rPr lang="tr-TR" sz="1200" kern="1200" dirty="0" smtClean="0">
                <a:solidFill>
                  <a:schemeClr val="tx1"/>
                </a:solidFill>
                <a:effectLst/>
                <a:latin typeface="+mn-lt"/>
                <a:ea typeface="+mn-ea"/>
                <a:cs typeface="+mn-cs"/>
              </a:rPr>
              <a:t> market. </a:t>
            </a:r>
            <a:endParaRPr lang="en-GB" sz="1200" kern="1200" dirty="0" smtClean="0">
              <a:solidFill>
                <a:schemeClr val="tx1"/>
              </a:solidFill>
              <a:effectLst/>
              <a:latin typeface="+mn-lt"/>
              <a:ea typeface="+mn-ea"/>
              <a:cs typeface="+mn-cs"/>
            </a:endParaRPr>
          </a:p>
          <a:p>
            <a:endParaRPr lang="en-GB" dirty="0"/>
          </a:p>
        </p:txBody>
      </p:sp>
      <p:sp>
        <p:nvSpPr>
          <p:cNvPr id="4" name="Slayt Numarası Yer Tutucusu 3"/>
          <p:cNvSpPr>
            <a:spLocks noGrp="1"/>
          </p:cNvSpPr>
          <p:nvPr>
            <p:ph type="sldNum" sz="quarter" idx="10"/>
          </p:nvPr>
        </p:nvSpPr>
        <p:spPr/>
        <p:txBody>
          <a:bodyPr/>
          <a:lstStyle/>
          <a:p>
            <a:fld id="{EBCE7F05-F000-4729-8478-A9D6F5DD8C1E}" type="slidenum">
              <a:rPr lang="tr-TR" smtClean="0"/>
              <a:t>6</a:t>
            </a:fld>
            <a:endParaRPr lang="tr-TR"/>
          </a:p>
        </p:txBody>
      </p:sp>
    </p:spTree>
    <p:extLst>
      <p:ext uri="{BB962C8B-B14F-4D97-AF65-F5344CB8AC3E}">
        <p14:creationId xmlns:p14="http://schemas.microsoft.com/office/powerpoint/2010/main" val="37431010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GB"/>
          </a:p>
        </p:txBody>
      </p:sp>
      <p:sp>
        <p:nvSpPr>
          <p:cNvPr id="4" name="Slayt Numarası Yer Tutucusu 3"/>
          <p:cNvSpPr>
            <a:spLocks noGrp="1"/>
          </p:cNvSpPr>
          <p:nvPr>
            <p:ph type="sldNum" sz="quarter" idx="10"/>
          </p:nvPr>
        </p:nvSpPr>
        <p:spPr/>
        <p:txBody>
          <a:bodyPr/>
          <a:lstStyle/>
          <a:p>
            <a:fld id="{EBCE7F05-F000-4729-8478-A9D6F5DD8C1E}" type="slidenum">
              <a:rPr lang="tr-TR" smtClean="0"/>
              <a:t>7</a:t>
            </a:fld>
            <a:endParaRPr lang="tr-TR"/>
          </a:p>
        </p:txBody>
      </p:sp>
    </p:spTree>
    <p:extLst>
      <p:ext uri="{BB962C8B-B14F-4D97-AF65-F5344CB8AC3E}">
        <p14:creationId xmlns:p14="http://schemas.microsoft.com/office/powerpoint/2010/main" val="31008273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GB"/>
          </a:p>
        </p:txBody>
      </p:sp>
      <p:sp>
        <p:nvSpPr>
          <p:cNvPr id="4" name="Slayt Numarası Yer Tutucusu 3"/>
          <p:cNvSpPr>
            <a:spLocks noGrp="1"/>
          </p:cNvSpPr>
          <p:nvPr>
            <p:ph type="sldNum" sz="quarter" idx="10"/>
          </p:nvPr>
        </p:nvSpPr>
        <p:spPr/>
        <p:txBody>
          <a:bodyPr/>
          <a:lstStyle/>
          <a:p>
            <a:fld id="{EBCE7F05-F000-4729-8478-A9D6F5DD8C1E}" type="slidenum">
              <a:rPr lang="tr-TR" smtClean="0"/>
              <a:t>8</a:t>
            </a:fld>
            <a:endParaRPr lang="tr-TR"/>
          </a:p>
        </p:txBody>
      </p:sp>
    </p:spTree>
    <p:extLst>
      <p:ext uri="{BB962C8B-B14F-4D97-AF65-F5344CB8AC3E}">
        <p14:creationId xmlns:p14="http://schemas.microsoft.com/office/powerpoint/2010/main" val="21695259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GB"/>
          </a:p>
        </p:txBody>
      </p:sp>
      <p:sp>
        <p:nvSpPr>
          <p:cNvPr id="4" name="Slayt Numarası Yer Tutucusu 3"/>
          <p:cNvSpPr>
            <a:spLocks noGrp="1"/>
          </p:cNvSpPr>
          <p:nvPr>
            <p:ph type="sldNum" sz="quarter" idx="10"/>
          </p:nvPr>
        </p:nvSpPr>
        <p:spPr/>
        <p:txBody>
          <a:bodyPr/>
          <a:lstStyle/>
          <a:p>
            <a:fld id="{EBCE7F05-F000-4729-8478-A9D6F5DD8C1E}" type="slidenum">
              <a:rPr lang="tr-TR" smtClean="0"/>
              <a:t>9</a:t>
            </a:fld>
            <a:endParaRPr lang="tr-TR"/>
          </a:p>
        </p:txBody>
      </p:sp>
    </p:spTree>
    <p:extLst>
      <p:ext uri="{BB962C8B-B14F-4D97-AF65-F5344CB8AC3E}">
        <p14:creationId xmlns:p14="http://schemas.microsoft.com/office/powerpoint/2010/main" val="19400617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EF6A40F3-D762-48C5-B757-13FFFC7ECF74}"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B5068A4-7AB1-4987-BEC0-486BCDB874F9}" type="slidenum">
              <a:rPr lang="tr-TR" smtClean="0"/>
              <a:t>‹#›</a:t>
            </a:fld>
            <a:endParaRPr lang="tr-TR"/>
          </a:p>
        </p:txBody>
      </p:sp>
    </p:spTree>
    <p:extLst>
      <p:ext uri="{BB962C8B-B14F-4D97-AF65-F5344CB8AC3E}">
        <p14:creationId xmlns:p14="http://schemas.microsoft.com/office/powerpoint/2010/main" val="3563635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EF6A40F3-D762-48C5-B757-13FFFC7ECF74}"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B5068A4-7AB1-4987-BEC0-486BCDB874F9}" type="slidenum">
              <a:rPr lang="tr-TR" smtClean="0"/>
              <a:t>‹#›</a:t>
            </a:fld>
            <a:endParaRPr lang="tr-TR"/>
          </a:p>
        </p:txBody>
      </p:sp>
    </p:spTree>
    <p:extLst>
      <p:ext uri="{BB962C8B-B14F-4D97-AF65-F5344CB8AC3E}">
        <p14:creationId xmlns:p14="http://schemas.microsoft.com/office/powerpoint/2010/main" val="3814746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2"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2"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EF6A40F3-D762-48C5-B757-13FFFC7ECF74}"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B5068A4-7AB1-4987-BEC0-486BCDB874F9}" type="slidenum">
              <a:rPr lang="tr-TR" smtClean="0"/>
              <a:t>‹#›</a:t>
            </a:fld>
            <a:endParaRPr lang="tr-TR"/>
          </a:p>
        </p:txBody>
      </p:sp>
    </p:spTree>
    <p:extLst>
      <p:ext uri="{BB962C8B-B14F-4D97-AF65-F5344CB8AC3E}">
        <p14:creationId xmlns:p14="http://schemas.microsoft.com/office/powerpoint/2010/main" val="192558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EF6A40F3-D762-48C5-B757-13FFFC7ECF74}"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B5068A4-7AB1-4987-BEC0-486BCDB874F9}" type="slidenum">
              <a:rPr lang="tr-TR" smtClean="0"/>
              <a:t>‹#›</a:t>
            </a:fld>
            <a:endParaRPr lang="tr-TR"/>
          </a:p>
        </p:txBody>
      </p:sp>
    </p:spTree>
    <p:extLst>
      <p:ext uri="{BB962C8B-B14F-4D97-AF65-F5344CB8AC3E}">
        <p14:creationId xmlns:p14="http://schemas.microsoft.com/office/powerpoint/2010/main" val="1795818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1" y="1709742"/>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1" y="4589467"/>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EF6A40F3-D762-48C5-B757-13FFFC7ECF74}"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B5068A4-7AB1-4987-BEC0-486BCDB874F9}" type="slidenum">
              <a:rPr lang="tr-TR" smtClean="0"/>
              <a:t>‹#›</a:t>
            </a:fld>
            <a:endParaRPr lang="tr-TR"/>
          </a:p>
        </p:txBody>
      </p:sp>
    </p:spTree>
    <p:extLst>
      <p:ext uri="{BB962C8B-B14F-4D97-AF65-F5344CB8AC3E}">
        <p14:creationId xmlns:p14="http://schemas.microsoft.com/office/powerpoint/2010/main" val="3406249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EF6A40F3-D762-48C5-B757-13FFFC7ECF74}"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B5068A4-7AB1-4987-BEC0-486BCDB874F9}" type="slidenum">
              <a:rPr lang="tr-TR" smtClean="0"/>
              <a:t>‹#›</a:t>
            </a:fld>
            <a:endParaRPr lang="tr-TR"/>
          </a:p>
        </p:txBody>
      </p:sp>
    </p:spTree>
    <p:extLst>
      <p:ext uri="{BB962C8B-B14F-4D97-AF65-F5344CB8AC3E}">
        <p14:creationId xmlns:p14="http://schemas.microsoft.com/office/powerpoint/2010/main" val="2008717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9"/>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9"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2"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2"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EF6A40F3-D762-48C5-B757-13FFFC7ECF74}" type="datetimeFigureOut">
              <a:rPr lang="tr-TR" smtClean="0"/>
              <a:t>4.05.2020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B5068A4-7AB1-4987-BEC0-486BCDB874F9}" type="slidenum">
              <a:rPr lang="tr-TR" smtClean="0"/>
              <a:t>‹#›</a:t>
            </a:fld>
            <a:endParaRPr lang="tr-TR"/>
          </a:p>
        </p:txBody>
      </p:sp>
    </p:spTree>
    <p:extLst>
      <p:ext uri="{BB962C8B-B14F-4D97-AF65-F5344CB8AC3E}">
        <p14:creationId xmlns:p14="http://schemas.microsoft.com/office/powerpoint/2010/main" val="2377167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EF6A40F3-D762-48C5-B757-13FFFC7ECF74}" type="datetimeFigureOut">
              <a:rPr lang="tr-TR" smtClean="0"/>
              <a:t>4.05.2020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B5068A4-7AB1-4987-BEC0-486BCDB874F9}" type="slidenum">
              <a:rPr lang="tr-TR" smtClean="0"/>
              <a:t>‹#›</a:t>
            </a:fld>
            <a:endParaRPr lang="tr-TR"/>
          </a:p>
        </p:txBody>
      </p:sp>
    </p:spTree>
    <p:extLst>
      <p:ext uri="{BB962C8B-B14F-4D97-AF65-F5344CB8AC3E}">
        <p14:creationId xmlns:p14="http://schemas.microsoft.com/office/powerpoint/2010/main" val="3654190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F6A40F3-D762-48C5-B757-13FFFC7ECF74}" type="datetimeFigureOut">
              <a:rPr lang="tr-TR" smtClean="0"/>
              <a:t>4.05.2020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B5068A4-7AB1-4987-BEC0-486BCDB874F9}" type="slidenum">
              <a:rPr lang="tr-TR" smtClean="0"/>
              <a:t>‹#›</a:t>
            </a:fld>
            <a:endParaRPr lang="tr-TR"/>
          </a:p>
        </p:txBody>
      </p:sp>
    </p:spTree>
    <p:extLst>
      <p:ext uri="{BB962C8B-B14F-4D97-AF65-F5344CB8AC3E}">
        <p14:creationId xmlns:p14="http://schemas.microsoft.com/office/powerpoint/2010/main" val="2228504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EF6A40F3-D762-48C5-B757-13FFFC7ECF74}"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B5068A4-7AB1-4987-BEC0-486BCDB874F9}" type="slidenum">
              <a:rPr lang="tr-TR" smtClean="0"/>
              <a:t>‹#›</a:t>
            </a:fld>
            <a:endParaRPr lang="tr-TR"/>
          </a:p>
        </p:txBody>
      </p:sp>
    </p:spTree>
    <p:extLst>
      <p:ext uri="{BB962C8B-B14F-4D97-AF65-F5344CB8AC3E}">
        <p14:creationId xmlns:p14="http://schemas.microsoft.com/office/powerpoint/2010/main" val="1048383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9"/>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EF6A40F3-D762-48C5-B757-13FFFC7ECF74}"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B5068A4-7AB1-4987-BEC0-486BCDB874F9}" type="slidenum">
              <a:rPr lang="tr-TR" smtClean="0"/>
              <a:t>‹#›</a:t>
            </a:fld>
            <a:endParaRPr lang="tr-TR"/>
          </a:p>
        </p:txBody>
      </p:sp>
    </p:spTree>
    <p:extLst>
      <p:ext uri="{BB962C8B-B14F-4D97-AF65-F5344CB8AC3E}">
        <p14:creationId xmlns:p14="http://schemas.microsoft.com/office/powerpoint/2010/main" val="1262775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A40F3-D762-48C5-B757-13FFFC7ECF74}" type="datetimeFigureOut">
              <a:rPr lang="tr-TR" smtClean="0"/>
              <a:t>4.05.2020</a:t>
            </a:fld>
            <a:endParaRPr lang="tr-TR"/>
          </a:p>
        </p:txBody>
      </p:sp>
      <p:sp>
        <p:nvSpPr>
          <p:cNvPr id="5" name="Altbilgi Yer Tutucusu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5068A4-7AB1-4987-BEC0-486BCDB874F9}" type="slidenum">
              <a:rPr lang="tr-TR" smtClean="0"/>
              <a:t>‹#›</a:t>
            </a:fld>
            <a:endParaRPr lang="tr-TR"/>
          </a:p>
        </p:txBody>
      </p:sp>
    </p:spTree>
    <p:extLst>
      <p:ext uri="{BB962C8B-B14F-4D97-AF65-F5344CB8AC3E}">
        <p14:creationId xmlns:p14="http://schemas.microsoft.com/office/powerpoint/2010/main" val="39871462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sayem@tubitak.gov.tr" TargetMode="External"/><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Unvan 1"/>
          <p:cNvSpPr txBox="1">
            <a:spLocks/>
          </p:cNvSpPr>
          <p:nvPr/>
        </p:nvSpPr>
        <p:spPr>
          <a:xfrm>
            <a:off x="594946" y="1569396"/>
            <a:ext cx="11095891" cy="179512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tr-TR" sz="5400" dirty="0">
              <a:latin typeface="Arial" panose="020B0604020202020204" pitchFamily="34" charset="0"/>
              <a:cs typeface="Arial" panose="020B0604020202020204" pitchFamily="34" charset="0"/>
            </a:endParaRPr>
          </a:p>
          <a:p>
            <a:pPr algn="ctr"/>
            <a:endParaRPr lang="tr-TR" sz="5400" dirty="0">
              <a:latin typeface="Arial" panose="020B0604020202020204" pitchFamily="34" charset="0"/>
              <a:cs typeface="Arial" panose="020B0604020202020204" pitchFamily="34" charset="0"/>
            </a:endParaRPr>
          </a:p>
          <a:p>
            <a:pPr algn="ctr"/>
            <a:r>
              <a:rPr lang="en-US" b="1" dirty="0" smtClean="0"/>
              <a:t>Industrial Innovation Networks</a:t>
            </a:r>
          </a:p>
          <a:p>
            <a:pPr algn="ctr"/>
            <a:r>
              <a:rPr lang="en-US" sz="4000" dirty="0" smtClean="0">
                <a:latin typeface="Arial" panose="020B0604020202020204" pitchFamily="34" charset="0"/>
                <a:cs typeface="Arial" panose="020B0604020202020204" pitchFamily="34" charset="0"/>
              </a:rPr>
              <a:t> (SAYEM)</a:t>
            </a:r>
          </a:p>
          <a:p>
            <a:pPr algn="ctr"/>
            <a:endParaRPr lang="en-US" sz="2800" dirty="0" smtClean="0"/>
          </a:p>
          <a:p>
            <a:pPr algn="ctr"/>
            <a:endParaRPr lang="en-US" sz="2800" dirty="0" smtClean="0"/>
          </a:p>
          <a:p>
            <a:pPr algn="ctr"/>
            <a:r>
              <a:rPr lang="en-US" sz="2800" dirty="0" smtClean="0"/>
              <a:t>Tech</a:t>
            </a:r>
            <a:r>
              <a:rPr lang="tr-TR" sz="2800" dirty="0" smtClean="0"/>
              <a:t>n</a:t>
            </a:r>
            <a:r>
              <a:rPr lang="en-US" sz="2800" dirty="0" smtClean="0"/>
              <a:t>ology and Innovation Grant </a:t>
            </a:r>
            <a:r>
              <a:rPr lang="en-US" sz="2800" dirty="0" err="1" smtClean="0"/>
              <a:t>Prog</a:t>
            </a:r>
            <a:r>
              <a:rPr lang="tr-TR" sz="2800" dirty="0" smtClean="0"/>
              <a:t>r</a:t>
            </a:r>
            <a:r>
              <a:rPr lang="en-US" sz="2800" dirty="0" err="1" smtClean="0"/>
              <a:t>ams</a:t>
            </a:r>
            <a:r>
              <a:rPr lang="en-US" sz="2800" dirty="0" smtClean="0"/>
              <a:t> Directorate- TEYDEB</a:t>
            </a:r>
            <a:endParaRPr lang="tr-TR" sz="2800" dirty="0" smtClean="0"/>
          </a:p>
          <a:p>
            <a:pPr algn="ctr"/>
            <a:r>
              <a:rPr lang="tr-TR" sz="2800" dirty="0" smtClean="0"/>
              <a:t>sayem@tubitak.gov.tr</a:t>
            </a:r>
            <a:endParaRPr lang="en-US" sz="2800" dirty="0"/>
          </a:p>
        </p:txBody>
      </p:sp>
      <p:pic>
        <p:nvPicPr>
          <p:cNvPr id="6" name="Resim 5">
            <a:extLst>
              <a:ext uri="{FF2B5EF4-FFF2-40B4-BE49-F238E27FC236}">
                <a16:creationId xmlns:a16="http://schemas.microsoft.com/office/drawing/2014/main" id="{70A3AACA-4B9F-B54F-903D-EDD9D6F80DC6}"/>
              </a:ext>
            </a:extLst>
          </p:cNvPr>
          <p:cNvPicPr>
            <a:picLocks noChangeAspect="1"/>
          </p:cNvPicPr>
          <p:nvPr/>
        </p:nvPicPr>
        <p:blipFill>
          <a:blip r:embed="rId4"/>
          <a:stretch>
            <a:fillRect/>
          </a:stretch>
        </p:blipFill>
        <p:spPr>
          <a:xfrm>
            <a:off x="76200" y="58615"/>
            <a:ext cx="1037492" cy="1037492"/>
          </a:xfrm>
          <a:prstGeom prst="rect">
            <a:avLst/>
          </a:prstGeom>
        </p:spPr>
      </p:pic>
    </p:spTree>
    <p:extLst>
      <p:ext uri="{BB962C8B-B14F-4D97-AF65-F5344CB8AC3E}">
        <p14:creationId xmlns:p14="http://schemas.microsoft.com/office/powerpoint/2010/main" val="6980187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a:extLst>
              <a:ext uri="{FF2B5EF4-FFF2-40B4-BE49-F238E27FC236}">
                <a16:creationId xmlns:a16="http://schemas.microsoft.com/office/drawing/2014/main" id="{8602E88B-7370-41DA-9AEE-BBE491DF02E6}"/>
              </a:ext>
            </a:extLst>
          </p:cNvPr>
          <p:cNvGraphicFramePr>
            <a:graphicFrameLocks noGrp="1"/>
          </p:cNvGraphicFramePr>
          <p:nvPr>
            <p:ph idx="1"/>
            <p:extLst>
              <p:ext uri="{D42A27DB-BD31-4B8C-83A1-F6EECF244321}">
                <p14:modId xmlns:p14="http://schemas.microsoft.com/office/powerpoint/2010/main" val="356640429"/>
              </p:ext>
            </p:extLst>
          </p:nvPr>
        </p:nvGraphicFramePr>
        <p:xfrm>
          <a:off x="381614" y="656578"/>
          <a:ext cx="11127517" cy="5928903"/>
        </p:xfrm>
        <a:graphic>
          <a:graphicData uri="http://schemas.openxmlformats.org/drawingml/2006/table">
            <a:tbl>
              <a:tblPr firstRow="1" bandRow="1">
                <a:tableStyleId>{F5AB1C69-6EDB-4FF4-983F-18BD219EF322}</a:tableStyleId>
              </a:tblPr>
              <a:tblGrid>
                <a:gridCol w="1412372">
                  <a:extLst>
                    <a:ext uri="{9D8B030D-6E8A-4147-A177-3AD203B41FA5}">
                      <a16:colId xmlns:a16="http://schemas.microsoft.com/office/drawing/2014/main" val="1548739736"/>
                    </a:ext>
                  </a:extLst>
                </a:gridCol>
                <a:gridCol w="3568226">
                  <a:extLst>
                    <a:ext uri="{9D8B030D-6E8A-4147-A177-3AD203B41FA5}">
                      <a16:colId xmlns:a16="http://schemas.microsoft.com/office/drawing/2014/main" val="3805529649"/>
                    </a:ext>
                  </a:extLst>
                </a:gridCol>
                <a:gridCol w="6146919">
                  <a:extLst>
                    <a:ext uri="{9D8B030D-6E8A-4147-A177-3AD203B41FA5}">
                      <a16:colId xmlns:a16="http://schemas.microsoft.com/office/drawing/2014/main" val="1522236766"/>
                    </a:ext>
                  </a:extLst>
                </a:gridCol>
              </a:tblGrid>
              <a:tr h="570474">
                <a:tc>
                  <a:txBody>
                    <a:bodyPr/>
                    <a:lstStyle/>
                    <a:p>
                      <a:pPr algn="ctr"/>
                      <a:r>
                        <a:rPr lang="tr-TR" sz="1400" dirty="0"/>
                        <a:t>NACE 2 </a:t>
                      </a:r>
                    </a:p>
                    <a:p>
                      <a:pPr algn="ctr"/>
                      <a:r>
                        <a:rPr lang="tr-TR" sz="1400" dirty="0" err="1" smtClean="0"/>
                        <a:t>Code</a:t>
                      </a:r>
                      <a:endParaRPr lang="tr-TR" sz="1400" dirty="0">
                        <a:solidFill>
                          <a:schemeClr val="tx1"/>
                        </a:solidFill>
                      </a:endParaRPr>
                    </a:p>
                  </a:txBody>
                  <a:tcPr/>
                </a:tc>
                <a:tc>
                  <a:txBody>
                    <a:bodyPr/>
                    <a:lstStyle/>
                    <a:p>
                      <a:r>
                        <a:rPr lang="tr-TR" sz="1400" u="none" strike="noStrike" kern="1200" baseline="0" dirty="0"/>
                        <a:t> </a:t>
                      </a:r>
                      <a:r>
                        <a:rPr lang="tr-TR" sz="1400" u="none" strike="noStrike" kern="1200" baseline="0" dirty="0" smtClean="0"/>
                        <a:t>Definition</a:t>
                      </a:r>
                      <a:endParaRPr lang="tr-TR" sz="1400" b="1" i="0" u="none" strike="noStrike" kern="1200" baseline="0" dirty="0">
                        <a:solidFill>
                          <a:schemeClr val="tx1"/>
                        </a:solidFill>
                        <a:latin typeface="+mn-lt"/>
                        <a:ea typeface="+mn-ea"/>
                        <a:cs typeface="+mn-cs"/>
                      </a:endParaRPr>
                    </a:p>
                  </a:txBody>
                  <a:tcPr/>
                </a:tc>
                <a:tc>
                  <a:txBody>
                    <a:bodyPr/>
                    <a:lstStyle/>
                    <a:p>
                      <a:r>
                        <a:rPr lang="tr-TR" sz="1400" u="none" strike="noStrike" kern="1200" baseline="0" dirty="0" smtClean="0"/>
                        <a:t>Content</a:t>
                      </a:r>
                      <a:endParaRPr lang="tr-TR" sz="1400" u="none" strike="noStrike" kern="1200" baseline="0" dirty="0"/>
                    </a:p>
                    <a:p>
                      <a:endParaRPr lang="tr-TR" sz="1400" dirty="0">
                        <a:solidFill>
                          <a:schemeClr val="tx1"/>
                        </a:solidFill>
                      </a:endParaRPr>
                    </a:p>
                  </a:txBody>
                  <a:tcPr/>
                </a:tc>
                <a:extLst>
                  <a:ext uri="{0D108BD9-81ED-4DB2-BD59-A6C34878D82A}">
                    <a16:rowId xmlns:a16="http://schemas.microsoft.com/office/drawing/2014/main" val="3634722793"/>
                  </a:ext>
                </a:extLst>
              </a:tr>
              <a:tr h="1083387">
                <a:tc>
                  <a:txBody>
                    <a:bodyPr/>
                    <a:lstStyle/>
                    <a:p>
                      <a:pPr algn="ctr"/>
                      <a:r>
                        <a:rPr lang="tr-TR" sz="1400" b="1" dirty="0" smtClean="0"/>
                        <a:t>21.1</a:t>
                      </a:r>
                    </a:p>
                    <a:p>
                      <a:pPr algn="ctr"/>
                      <a:r>
                        <a:rPr lang="tr-TR" sz="1400" b="1" dirty="0" smtClean="0"/>
                        <a:t>21.2</a:t>
                      </a:r>
                      <a:r>
                        <a:rPr lang="tr-TR" sz="1400" b="1" baseline="0" dirty="0" smtClean="0"/>
                        <a:t> </a:t>
                      </a:r>
                      <a:endParaRPr lang="tr-TR" sz="14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u="none" strike="noStrike" kern="1200" baseline="0" noProof="0" dirty="0" smtClean="0"/>
                        <a:t>Manufacture of basic pharmaceutical products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i="0" u="none" strike="noStrike" kern="1200" baseline="0" noProof="0" dirty="0" smtClean="0">
                          <a:solidFill>
                            <a:schemeClr val="dk1"/>
                          </a:solidFill>
                          <a:latin typeface="+mn-lt"/>
                          <a:ea typeface="+mn-ea"/>
                          <a:cs typeface="+mn-cs"/>
                        </a:rPr>
                        <a:t>Manufacture of pharmaceutical preparations</a:t>
                      </a:r>
                      <a:endParaRPr lang="en-US" sz="1400" noProof="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u="none" strike="noStrike" kern="1200" baseline="0" noProof="0" dirty="0" smtClean="0"/>
                        <a:t>	</a:t>
                      </a:r>
                    </a:p>
                    <a:p>
                      <a:r>
                        <a:rPr lang="en-US" sz="1400" u="none" strike="noStrike" kern="1200" baseline="0" noProof="0" dirty="0" smtClean="0"/>
                        <a:t>	</a:t>
                      </a:r>
                      <a:endParaRPr lang="en-US" sz="1400" noProof="0" dirty="0">
                        <a:solidFill>
                          <a:schemeClr val="tx1"/>
                        </a:solidFill>
                      </a:endParaRPr>
                    </a:p>
                  </a:txBody>
                  <a:tcPr/>
                </a:tc>
                <a:tc>
                  <a:txBody>
                    <a:bodyPr/>
                    <a:lstStyle/>
                    <a:p>
                      <a:r>
                        <a:rPr lang="en-US" sz="1400" u="none" strike="noStrike" kern="1200" baseline="0" noProof="0" dirty="0" smtClean="0">
                          <a:solidFill>
                            <a:schemeClr val="dk1"/>
                          </a:solidFill>
                          <a:latin typeface="+mn-lt"/>
                          <a:ea typeface="+mn-ea"/>
                          <a:cs typeface="+mn-cs"/>
                        </a:rPr>
                        <a:t>This division includes the manufacture of basic pharmaceutical products and pharmaceutical preparations.</a:t>
                      </a:r>
                    </a:p>
                    <a:p>
                      <a:r>
                        <a:rPr lang="en-US" sz="1400" u="none" strike="noStrike" kern="1200" baseline="0" noProof="0" dirty="0" smtClean="0">
                          <a:solidFill>
                            <a:schemeClr val="dk1"/>
                          </a:solidFill>
                          <a:latin typeface="+mn-lt"/>
                          <a:ea typeface="+mn-ea"/>
                          <a:cs typeface="+mn-cs"/>
                        </a:rPr>
                        <a:t>This also includes the manufacture of medicinal chemical and botanical products.</a:t>
                      </a:r>
                      <a:endParaRPr lang="en-US" sz="1400" u="none" strike="noStrike" kern="1200" baseline="0" noProof="0" dirty="0">
                        <a:solidFill>
                          <a:schemeClr val="dk1"/>
                        </a:solidFill>
                        <a:latin typeface="+mn-lt"/>
                        <a:ea typeface="+mn-ea"/>
                        <a:cs typeface="+mn-cs"/>
                      </a:endParaRPr>
                    </a:p>
                  </a:txBody>
                  <a:tcPr/>
                </a:tc>
                <a:extLst>
                  <a:ext uri="{0D108BD9-81ED-4DB2-BD59-A6C34878D82A}">
                    <a16:rowId xmlns:a16="http://schemas.microsoft.com/office/drawing/2014/main" val="980987950"/>
                  </a:ext>
                </a:extLst>
              </a:tr>
              <a:tr h="2480386">
                <a:tc>
                  <a:txBody>
                    <a:bodyPr/>
                    <a:lstStyle/>
                    <a:p>
                      <a:pPr algn="ctr"/>
                      <a:r>
                        <a:rPr lang="tr-TR" sz="1400" dirty="0" smtClean="0"/>
                        <a:t>26.1</a:t>
                      </a:r>
                    </a:p>
                    <a:p>
                      <a:pPr algn="ctr"/>
                      <a:r>
                        <a:rPr lang="tr-TR" sz="1400" dirty="0" smtClean="0"/>
                        <a:t>26.11</a:t>
                      </a:r>
                    </a:p>
                    <a:p>
                      <a:pPr algn="ctr"/>
                      <a:r>
                        <a:rPr lang="tr-TR" sz="1400" dirty="0" smtClean="0"/>
                        <a:t>26.12</a:t>
                      </a:r>
                    </a:p>
                    <a:p>
                      <a:pPr algn="ctr"/>
                      <a:r>
                        <a:rPr lang="tr-TR" sz="1400" dirty="0" smtClean="0"/>
                        <a:t>26.2</a:t>
                      </a:r>
                    </a:p>
                    <a:p>
                      <a:pPr algn="ctr"/>
                      <a:r>
                        <a:rPr lang="tr-TR" sz="1400" dirty="0" smtClean="0"/>
                        <a:t>26.3</a:t>
                      </a:r>
                    </a:p>
                    <a:p>
                      <a:pPr algn="ctr"/>
                      <a:r>
                        <a:rPr lang="tr-TR" sz="1400" dirty="0" smtClean="0"/>
                        <a:t>26.4</a:t>
                      </a:r>
                    </a:p>
                    <a:p>
                      <a:pPr algn="ctr"/>
                      <a:r>
                        <a:rPr lang="tr-TR" sz="1400" dirty="0" smtClean="0"/>
                        <a:t>26.5</a:t>
                      </a:r>
                    </a:p>
                    <a:p>
                      <a:pPr algn="ctr"/>
                      <a:r>
                        <a:rPr lang="tr-TR" sz="1400" dirty="0" smtClean="0"/>
                        <a:t>26.51</a:t>
                      </a:r>
                    </a:p>
                    <a:p>
                      <a:pPr algn="ctr"/>
                      <a:r>
                        <a:rPr lang="tr-TR" sz="1400" dirty="0" smtClean="0"/>
                        <a:t>26.52</a:t>
                      </a:r>
                    </a:p>
                    <a:p>
                      <a:pPr algn="ctr"/>
                      <a:r>
                        <a:rPr lang="tr-TR" sz="1400" b="1" dirty="0" smtClean="0"/>
                        <a:t>26.6</a:t>
                      </a:r>
                    </a:p>
                    <a:p>
                      <a:pPr algn="ctr"/>
                      <a:r>
                        <a:rPr lang="tr-TR" sz="1400" dirty="0" smtClean="0"/>
                        <a:t>26.7</a:t>
                      </a:r>
                    </a:p>
                    <a:p>
                      <a:pPr algn="ctr"/>
                      <a:r>
                        <a:rPr lang="tr-TR" sz="1400" dirty="0" smtClean="0"/>
                        <a:t>26.8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u="none" strike="noStrike" kern="1200" baseline="0" noProof="0" dirty="0" smtClean="0"/>
                        <a:t>Manufacture of computer, electronic and optical products	</a:t>
                      </a:r>
                    </a:p>
                    <a:p>
                      <a:endParaRPr lang="en-US" sz="1400" noProof="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u="none" strike="noStrike" kern="1200" baseline="0" noProof="0" dirty="0" smtClean="0"/>
                        <a:t>Manufacture of electronic components and boards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u="none" strike="noStrike" kern="1200" baseline="0" noProof="0" dirty="0" smtClean="0"/>
                        <a:t>Manufacture of computers and peripheral equipment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u="none" strike="noStrike" kern="1200" baseline="0" noProof="0" dirty="0" smtClean="0"/>
                        <a:t>Manufacture of communication equipment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u="none" strike="noStrike" kern="1200" baseline="0" noProof="0" dirty="0" smtClean="0"/>
                        <a:t>Manufacture of consumer electronics</a:t>
                      </a:r>
                    </a:p>
                    <a:p>
                      <a:r>
                        <a:rPr lang="en-US" sz="1400" u="none" strike="noStrike" kern="1200" baseline="0" noProof="0" dirty="0" smtClean="0"/>
                        <a:t>Manufacture of instruments and appliances for measuring, testing and navigation;</a:t>
                      </a:r>
                    </a:p>
                    <a:p>
                      <a:r>
                        <a:rPr lang="en-US" sz="1400" u="none" strike="noStrike" kern="1200" baseline="0" noProof="0" dirty="0" smtClean="0"/>
                        <a:t>watches and clocks</a:t>
                      </a:r>
                    </a:p>
                    <a:p>
                      <a:r>
                        <a:rPr lang="en-US" sz="1400" b="1" u="none" strike="noStrike" kern="1200" baseline="0" noProof="0" dirty="0" smtClean="0"/>
                        <a:t>Manufacture of irradiation, </a:t>
                      </a:r>
                      <a:r>
                        <a:rPr lang="en-US" sz="1400" b="1" u="none" strike="noStrike" kern="1200" baseline="0" noProof="0" dirty="0" err="1" smtClean="0"/>
                        <a:t>electromedical</a:t>
                      </a:r>
                      <a:r>
                        <a:rPr lang="en-US" sz="1400" b="1" u="none" strike="noStrike" kern="1200" baseline="0" noProof="0" dirty="0" smtClean="0"/>
                        <a:t> and electrotherapeutic equipment</a:t>
                      </a:r>
                    </a:p>
                    <a:p>
                      <a:r>
                        <a:rPr lang="en-US" sz="1400" u="none" strike="noStrike" kern="1200" baseline="0" noProof="0" dirty="0" smtClean="0"/>
                        <a:t>Manufacture of optical instruments and photographic equipment</a:t>
                      </a:r>
                    </a:p>
                    <a:p>
                      <a:r>
                        <a:rPr lang="en-US" sz="1400" u="none" strike="noStrike" kern="1200" baseline="0" noProof="0" dirty="0" smtClean="0"/>
                        <a:t>Manufacture of magnetic and optical media</a:t>
                      </a:r>
                      <a:endParaRPr lang="en-US" sz="1400" b="0" i="0" u="none" strike="noStrike" kern="1200" baseline="0" noProof="0" dirty="0">
                        <a:solidFill>
                          <a:schemeClr val="dk1"/>
                        </a:solidFill>
                        <a:latin typeface="+mn-lt"/>
                        <a:ea typeface="+mn-ea"/>
                        <a:cs typeface="+mn-cs"/>
                      </a:endParaRPr>
                    </a:p>
                  </a:txBody>
                  <a:tcPr/>
                </a:tc>
                <a:extLst>
                  <a:ext uri="{0D108BD9-81ED-4DB2-BD59-A6C34878D82A}">
                    <a16:rowId xmlns:a16="http://schemas.microsoft.com/office/drawing/2014/main" val="2732384763"/>
                  </a:ext>
                </a:extLst>
              </a:tr>
              <a:tr h="1548429">
                <a:tc>
                  <a:txBody>
                    <a:bodyPr/>
                    <a:lstStyle/>
                    <a:p>
                      <a:pPr algn="ctr"/>
                      <a:r>
                        <a:rPr lang="tr-TR" sz="1400" dirty="0" smtClean="0"/>
                        <a:t>30</a:t>
                      </a:r>
                    </a:p>
                    <a:p>
                      <a:pPr algn="ctr"/>
                      <a:r>
                        <a:rPr lang="tr-TR" sz="1400" dirty="0" smtClean="0"/>
                        <a:t>30.3</a:t>
                      </a:r>
                      <a:endParaRPr lang="tr-TR"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u="none" strike="noStrike" kern="1200" baseline="0" noProof="0" dirty="0" smtClean="0"/>
                        <a:t>Manufacture of other transport equipment	</a:t>
                      </a:r>
                      <a:endParaRPr lang="en-US" sz="1400" b="0" i="0" u="none" strike="noStrike" kern="1200" baseline="0" noProof="0" dirty="0">
                        <a:solidFill>
                          <a:schemeClr val="dk1"/>
                        </a:solidFill>
                        <a:latin typeface="+mn-lt"/>
                        <a:ea typeface="+mn-ea"/>
                        <a:cs typeface="+mn-cs"/>
                      </a:endParaRPr>
                    </a:p>
                  </a:txBody>
                  <a:tcPr/>
                </a:tc>
                <a:tc>
                  <a:txBody>
                    <a:bodyPr/>
                    <a:lstStyle/>
                    <a:p>
                      <a:r>
                        <a:rPr lang="en-US" sz="1400" u="none" strike="noStrike" kern="1200" baseline="0" noProof="0" dirty="0" smtClean="0"/>
                        <a:t>This division includes the manufacture of transportation equipment such as ship building and boat manufacturing, the</a:t>
                      </a:r>
                    </a:p>
                    <a:p>
                      <a:r>
                        <a:rPr lang="en-US" sz="1400" u="none" strike="noStrike" kern="1200" baseline="0" noProof="0" dirty="0" smtClean="0"/>
                        <a:t>manufacture of railroad rolling stock and locomotives, air and spacecraft and the manufacture of parts thereof.</a:t>
                      </a:r>
                    </a:p>
                    <a:p>
                      <a:r>
                        <a:rPr lang="en-US" sz="1400" u="none" strike="noStrike" kern="1200" baseline="0" noProof="0" dirty="0" smtClean="0"/>
                        <a:t>Manufacture of air and spacecraft and related machinery</a:t>
                      </a:r>
                      <a:endParaRPr lang="en-US" sz="1400" noProof="0" dirty="0"/>
                    </a:p>
                  </a:txBody>
                  <a:tcPr/>
                </a:tc>
                <a:extLst>
                  <a:ext uri="{0D108BD9-81ED-4DB2-BD59-A6C34878D82A}">
                    <a16:rowId xmlns:a16="http://schemas.microsoft.com/office/drawing/2014/main" val="3405501394"/>
                  </a:ext>
                </a:extLst>
              </a:tr>
            </a:tbl>
          </a:graphicData>
        </a:graphic>
      </p:graphicFrame>
      <p:sp>
        <p:nvSpPr>
          <p:cNvPr id="8" name="Unvan 1">
            <a:extLst>
              <a:ext uri="{FF2B5EF4-FFF2-40B4-BE49-F238E27FC236}">
                <a16:creationId xmlns:a16="http://schemas.microsoft.com/office/drawing/2014/main" id="{2CD02C7A-6D8F-443B-8A6B-B8D5FDE08812}"/>
              </a:ext>
            </a:extLst>
          </p:cNvPr>
          <p:cNvSpPr>
            <a:spLocks noGrp="1"/>
          </p:cNvSpPr>
          <p:nvPr>
            <p:ph type="title"/>
          </p:nvPr>
        </p:nvSpPr>
        <p:spPr>
          <a:xfrm>
            <a:off x="1767068" y="0"/>
            <a:ext cx="7929332" cy="706090"/>
          </a:xfrm>
        </p:spPr>
        <p:txBody>
          <a:bodyPr>
            <a:normAutofit/>
          </a:bodyPr>
          <a:lstStyle/>
          <a:p>
            <a:r>
              <a:rPr lang="en-US" sz="3200" dirty="0" smtClean="0">
                <a:solidFill>
                  <a:srgbClr val="FF0000"/>
                </a:solidFill>
              </a:rPr>
              <a:t>SAYEM High Tech Subjects</a:t>
            </a:r>
            <a:endParaRPr lang="en-US" sz="3200" dirty="0">
              <a:solidFill>
                <a:srgbClr val="FF0000"/>
              </a:solidFill>
            </a:endParaRPr>
          </a:p>
        </p:txBody>
      </p:sp>
    </p:spTree>
    <p:extLst>
      <p:ext uri="{BB962C8B-B14F-4D97-AF65-F5344CB8AC3E}">
        <p14:creationId xmlns:p14="http://schemas.microsoft.com/office/powerpoint/2010/main" val="37642627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4">
            <a:extLst>
              <a:ext uri="{FF2B5EF4-FFF2-40B4-BE49-F238E27FC236}">
                <a16:creationId xmlns:a16="http://schemas.microsoft.com/office/drawing/2014/main" id="{8602E88B-7370-41DA-9AEE-BBE491DF02E6}"/>
              </a:ext>
            </a:extLst>
          </p:cNvPr>
          <p:cNvGraphicFramePr>
            <a:graphicFrameLocks/>
          </p:cNvGraphicFramePr>
          <p:nvPr>
            <p:extLst>
              <p:ext uri="{D42A27DB-BD31-4B8C-83A1-F6EECF244321}">
                <p14:modId xmlns:p14="http://schemas.microsoft.com/office/powerpoint/2010/main" val="1434617984"/>
              </p:ext>
            </p:extLst>
          </p:nvPr>
        </p:nvGraphicFramePr>
        <p:xfrm>
          <a:off x="121994" y="804249"/>
          <a:ext cx="11491546" cy="5420704"/>
        </p:xfrm>
        <a:graphic>
          <a:graphicData uri="http://schemas.openxmlformats.org/drawingml/2006/table">
            <a:tbl>
              <a:tblPr firstRow="1" bandRow="1">
                <a:tableStyleId>{F5AB1C69-6EDB-4FF4-983F-18BD219EF322}</a:tableStyleId>
              </a:tblPr>
              <a:tblGrid>
                <a:gridCol w="1030063">
                  <a:extLst>
                    <a:ext uri="{9D8B030D-6E8A-4147-A177-3AD203B41FA5}">
                      <a16:colId xmlns:a16="http://schemas.microsoft.com/office/drawing/2014/main" val="1548739736"/>
                    </a:ext>
                  </a:extLst>
                </a:gridCol>
                <a:gridCol w="2960272">
                  <a:extLst>
                    <a:ext uri="{9D8B030D-6E8A-4147-A177-3AD203B41FA5}">
                      <a16:colId xmlns:a16="http://schemas.microsoft.com/office/drawing/2014/main" val="3805529649"/>
                    </a:ext>
                  </a:extLst>
                </a:gridCol>
                <a:gridCol w="7501211">
                  <a:extLst>
                    <a:ext uri="{9D8B030D-6E8A-4147-A177-3AD203B41FA5}">
                      <a16:colId xmlns:a16="http://schemas.microsoft.com/office/drawing/2014/main" val="1522236766"/>
                    </a:ext>
                  </a:extLst>
                </a:gridCol>
              </a:tblGrid>
              <a:tr h="683139">
                <a:tc>
                  <a:txBody>
                    <a:bodyPr/>
                    <a:lstStyle/>
                    <a:p>
                      <a:pPr algn="ctr"/>
                      <a:r>
                        <a:rPr lang="en-US" b="1" noProof="0" dirty="0" smtClean="0">
                          <a:solidFill>
                            <a:schemeClr val="tx1"/>
                          </a:solidFill>
                        </a:rPr>
                        <a:t>NACE 2 </a:t>
                      </a:r>
                    </a:p>
                    <a:p>
                      <a:pPr algn="ctr"/>
                      <a:r>
                        <a:rPr lang="en-US" b="1" noProof="0" dirty="0" smtClean="0">
                          <a:solidFill>
                            <a:schemeClr val="tx1"/>
                          </a:solidFill>
                        </a:rPr>
                        <a:t>Code</a:t>
                      </a:r>
                      <a:endParaRPr lang="en-US" b="1" noProof="0" dirty="0">
                        <a:solidFill>
                          <a:schemeClr val="tx1"/>
                        </a:solidFill>
                      </a:endParaRPr>
                    </a:p>
                  </a:txBody>
                  <a:tcPr/>
                </a:tc>
                <a:tc>
                  <a:txBody>
                    <a:bodyPr/>
                    <a:lstStyle/>
                    <a:p>
                      <a:r>
                        <a:rPr lang="en-US" sz="1800" b="1" u="none" strike="noStrike" kern="1200" baseline="0" noProof="0" dirty="0" smtClean="0">
                          <a:solidFill>
                            <a:schemeClr val="tx1"/>
                          </a:solidFill>
                        </a:rPr>
                        <a:t> Definition</a:t>
                      </a:r>
                      <a:endParaRPr lang="en-US" sz="1800" b="1" i="0" u="none" strike="noStrike" kern="1200" baseline="0" noProof="0" dirty="0">
                        <a:solidFill>
                          <a:schemeClr val="tx1"/>
                        </a:solidFill>
                        <a:latin typeface="+mn-lt"/>
                        <a:ea typeface="+mn-ea"/>
                        <a:cs typeface="+mn-cs"/>
                      </a:endParaRPr>
                    </a:p>
                  </a:txBody>
                  <a:tcPr/>
                </a:tc>
                <a:tc>
                  <a:txBody>
                    <a:bodyPr/>
                    <a:lstStyle/>
                    <a:p>
                      <a:r>
                        <a:rPr lang="en-US" sz="1800" b="1" u="none" strike="noStrike" kern="1200" baseline="0" noProof="0" dirty="0" smtClean="0">
                          <a:solidFill>
                            <a:schemeClr val="tx1"/>
                          </a:solidFill>
                        </a:rPr>
                        <a:t>Examples	</a:t>
                      </a:r>
                      <a:endParaRPr lang="en-US" sz="1800" b="1" u="none" strike="noStrike" kern="1200" baseline="0" noProof="0" dirty="0">
                        <a:solidFill>
                          <a:schemeClr val="tx1"/>
                        </a:solidFill>
                      </a:endParaRPr>
                    </a:p>
                  </a:txBody>
                  <a:tcPr/>
                </a:tc>
                <a:extLst>
                  <a:ext uri="{0D108BD9-81ED-4DB2-BD59-A6C34878D82A}">
                    <a16:rowId xmlns:a16="http://schemas.microsoft.com/office/drawing/2014/main" val="3634722793"/>
                  </a:ext>
                </a:extLst>
              </a:tr>
              <a:tr h="1607388">
                <a:tc>
                  <a:txBody>
                    <a:bodyPr/>
                    <a:lstStyle/>
                    <a:p>
                      <a:pPr algn="ctr"/>
                      <a:r>
                        <a:rPr lang="en-US" sz="1600" noProof="0" dirty="0" smtClean="0"/>
                        <a:t>21.1</a:t>
                      </a:r>
                      <a:endParaRPr lang="en-US" sz="1600" noProof="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u="none" strike="noStrike" kern="1200" baseline="0" noProof="0" dirty="0" smtClean="0"/>
                        <a:t>Manufacture of basic pharmaceutical products</a:t>
                      </a:r>
                      <a:r>
                        <a:rPr lang="en-US" sz="1600" u="none" strike="noStrike" kern="1200" baseline="0" noProof="0" dirty="0" smtClean="0"/>
                        <a:t>	</a:t>
                      </a:r>
                    </a:p>
                    <a:p>
                      <a:r>
                        <a:rPr lang="en-US" sz="1600" u="none" strike="noStrike" kern="1200" baseline="0" noProof="0" dirty="0" smtClean="0"/>
                        <a:t>	</a:t>
                      </a:r>
                      <a:endParaRPr lang="en-US" sz="1600" noProof="0" dirty="0">
                        <a:solidFill>
                          <a:schemeClr val="tx1"/>
                        </a:solidFill>
                      </a:endParaRPr>
                    </a:p>
                  </a:txBody>
                  <a:tcPr/>
                </a:tc>
                <a:tc>
                  <a:txBody>
                    <a:bodyPr/>
                    <a:lstStyle/>
                    <a:p>
                      <a:r>
                        <a:rPr lang="en-US" sz="1600" u="none" strike="noStrike" kern="1200" baseline="0" noProof="0" dirty="0" smtClean="0"/>
                        <a:t>-manufacture of medicinal active substances to be used for their pharmacological properties in the manufacture of medicaments: antibiotics, basic vitamins, salicylic and O-acetylsalicylic acids etc.</a:t>
                      </a:r>
                    </a:p>
                    <a:p>
                      <a:r>
                        <a:rPr lang="en-US" sz="1600" u="none" strike="noStrike" kern="1200" baseline="0" noProof="0" dirty="0" smtClean="0"/>
                        <a:t>-processing of blood</a:t>
                      </a:r>
                    </a:p>
                    <a:p>
                      <a:r>
                        <a:rPr lang="en-US" sz="1600" u="none" strike="noStrike" kern="1200" baseline="0" noProof="0" dirty="0" smtClean="0"/>
                        <a:t>-manufacture of chemically pure sugars</a:t>
                      </a:r>
                    </a:p>
                    <a:p>
                      <a:r>
                        <a:rPr lang="en-US" sz="1600" u="none" strike="noStrike" kern="1200" baseline="0" noProof="0" dirty="0" smtClean="0"/>
                        <a:t>processing of glands and manufacture of extracts of glands etc.</a:t>
                      </a:r>
                      <a:endParaRPr lang="en-US" sz="1600" noProof="0" dirty="0">
                        <a:solidFill>
                          <a:schemeClr val="tx1"/>
                        </a:solidFill>
                      </a:endParaRPr>
                    </a:p>
                  </a:txBody>
                  <a:tcPr/>
                </a:tc>
                <a:extLst>
                  <a:ext uri="{0D108BD9-81ED-4DB2-BD59-A6C34878D82A}">
                    <a16:rowId xmlns:a16="http://schemas.microsoft.com/office/drawing/2014/main" val="980987950"/>
                  </a:ext>
                </a:extLst>
              </a:tr>
              <a:tr h="3130177">
                <a:tc>
                  <a:txBody>
                    <a:bodyPr/>
                    <a:lstStyle/>
                    <a:p>
                      <a:pPr algn="ctr"/>
                      <a:r>
                        <a:rPr lang="en-US" sz="1600" noProof="0" dirty="0" smtClean="0"/>
                        <a:t>21.2 </a:t>
                      </a:r>
                      <a:endParaRPr lang="en-US" sz="1600" noProof="0" dirty="0"/>
                    </a:p>
                  </a:txBody>
                  <a:tcPr/>
                </a:tc>
                <a:tc>
                  <a:txBody>
                    <a:bodyPr/>
                    <a:lstStyle/>
                    <a:p>
                      <a:r>
                        <a:rPr lang="en-US" sz="1600" b="1" i="0" u="none" strike="noStrike" kern="1200" baseline="0" noProof="0" dirty="0" smtClean="0">
                          <a:solidFill>
                            <a:schemeClr val="dk1"/>
                          </a:solidFill>
                          <a:latin typeface="+mn-lt"/>
                          <a:ea typeface="+mn-ea"/>
                          <a:cs typeface="+mn-cs"/>
                        </a:rPr>
                        <a:t>Manufacture of pharmaceutical preparations</a:t>
                      </a:r>
                      <a:endParaRPr lang="en-US" sz="1600" noProof="0" dirty="0"/>
                    </a:p>
                  </a:txBody>
                  <a:tcPr/>
                </a:tc>
                <a:tc>
                  <a:txBody>
                    <a:bodyPr/>
                    <a:lstStyle/>
                    <a:p>
                      <a:r>
                        <a:rPr lang="en-US" sz="1600" b="0" i="0" u="none" strike="noStrike" kern="1200" baseline="0" noProof="0" dirty="0" smtClean="0">
                          <a:solidFill>
                            <a:schemeClr val="dk1"/>
                          </a:solidFill>
                          <a:latin typeface="+mn-lt"/>
                          <a:ea typeface="+mn-ea"/>
                          <a:cs typeface="+mn-cs"/>
                        </a:rPr>
                        <a:t>- manufacture of medicaments:</a:t>
                      </a:r>
                    </a:p>
                    <a:p>
                      <a:r>
                        <a:rPr lang="en-US" sz="1600" b="0" i="0" u="none" strike="noStrike" kern="1200" baseline="0" noProof="0" dirty="0" smtClean="0">
                          <a:solidFill>
                            <a:schemeClr val="dk1"/>
                          </a:solidFill>
                          <a:latin typeface="+mn-lt"/>
                          <a:ea typeface="+mn-ea"/>
                          <a:cs typeface="+mn-cs"/>
                        </a:rPr>
                        <a:t> antisera and other blood fractions</a:t>
                      </a:r>
                    </a:p>
                    <a:p>
                      <a:r>
                        <a:rPr lang="en-US" sz="1600" b="0" i="0" u="none" strike="noStrike" kern="1200" baseline="0" noProof="0" dirty="0" smtClean="0">
                          <a:solidFill>
                            <a:schemeClr val="dk1"/>
                          </a:solidFill>
                          <a:latin typeface="+mn-lt"/>
                          <a:ea typeface="+mn-ea"/>
                          <a:cs typeface="+mn-cs"/>
                        </a:rPr>
                        <a:t>vaccines</a:t>
                      </a:r>
                    </a:p>
                    <a:p>
                      <a:r>
                        <a:rPr lang="en-US" sz="1600" b="0" i="0" u="none" strike="noStrike" kern="1200" baseline="0" noProof="0" dirty="0" smtClean="0">
                          <a:solidFill>
                            <a:schemeClr val="dk1"/>
                          </a:solidFill>
                          <a:latin typeface="+mn-lt"/>
                          <a:ea typeface="+mn-ea"/>
                          <a:cs typeface="+mn-cs"/>
                        </a:rPr>
                        <a:t>diverse medicaments, including homeopathic preparations</a:t>
                      </a:r>
                    </a:p>
                    <a:p>
                      <a:r>
                        <a:rPr lang="en-US" sz="1600" b="0" i="0" u="none" strike="noStrike" kern="1200" baseline="0" noProof="0" dirty="0" smtClean="0">
                          <a:solidFill>
                            <a:schemeClr val="dk1"/>
                          </a:solidFill>
                          <a:latin typeface="+mn-lt"/>
                          <a:ea typeface="+mn-ea"/>
                          <a:cs typeface="+mn-cs"/>
                        </a:rPr>
                        <a:t>- manufacture of chemical contraceptive products for external use and hormonal contraceptive medicaments</a:t>
                      </a:r>
                    </a:p>
                    <a:p>
                      <a:pPr marL="285750" indent="-285750">
                        <a:buFontTx/>
                        <a:buChar char="-"/>
                      </a:pPr>
                      <a:r>
                        <a:rPr lang="en-US" sz="1600" b="0" i="0" u="none" strike="noStrike" kern="1200" baseline="0" noProof="0" dirty="0" smtClean="0">
                          <a:solidFill>
                            <a:schemeClr val="dk1"/>
                          </a:solidFill>
                          <a:latin typeface="+mn-lt"/>
                          <a:ea typeface="+mn-ea"/>
                          <a:cs typeface="+mn-cs"/>
                        </a:rPr>
                        <a:t>manufacture of medical diagnostic preparations, including pregnancy tests</a:t>
                      </a:r>
                    </a:p>
                    <a:p>
                      <a:r>
                        <a:rPr lang="en-US" sz="1600" b="0" i="0" u="none" strike="noStrike" kern="1200" baseline="0" noProof="0" dirty="0" smtClean="0">
                          <a:solidFill>
                            <a:schemeClr val="dk1"/>
                          </a:solidFill>
                          <a:latin typeface="+mn-lt"/>
                          <a:ea typeface="+mn-ea"/>
                          <a:cs typeface="+mn-cs"/>
                        </a:rPr>
                        <a:t>- manufacture of radioactive in-vivo diagnostic substances</a:t>
                      </a:r>
                    </a:p>
                    <a:p>
                      <a:pPr marL="285750" indent="-285750">
                        <a:buFontTx/>
                        <a:buChar char="-"/>
                      </a:pPr>
                      <a:r>
                        <a:rPr lang="en-US" sz="1600" b="0" i="0" u="none" strike="noStrike" kern="1200" baseline="0" noProof="0" dirty="0" smtClean="0">
                          <a:solidFill>
                            <a:schemeClr val="dk1"/>
                          </a:solidFill>
                          <a:latin typeface="+mn-lt"/>
                          <a:ea typeface="+mn-ea"/>
                          <a:cs typeface="+mn-cs"/>
                        </a:rPr>
                        <a:t>manufacture of biotech pharmaceuticals</a:t>
                      </a:r>
                    </a:p>
                    <a:p>
                      <a:r>
                        <a:rPr lang="en-US" sz="1600" b="0" i="0" u="none" strike="noStrike" kern="1200" baseline="0" noProof="0" dirty="0" smtClean="0">
                          <a:solidFill>
                            <a:schemeClr val="dk1"/>
                          </a:solidFill>
                          <a:latin typeface="+mn-lt"/>
                          <a:ea typeface="+mn-ea"/>
                          <a:cs typeface="+mn-cs"/>
                        </a:rPr>
                        <a:t>manufacture of medical impregnated wadding, gauze, bandages, dressings etc.</a:t>
                      </a:r>
                    </a:p>
                    <a:p>
                      <a:r>
                        <a:rPr lang="en-US" sz="1600" b="0" i="0" u="none" strike="noStrike" kern="1200" baseline="0" noProof="0" dirty="0" smtClean="0">
                          <a:solidFill>
                            <a:schemeClr val="dk1"/>
                          </a:solidFill>
                          <a:latin typeface="+mn-lt"/>
                          <a:ea typeface="+mn-ea"/>
                          <a:cs typeface="+mn-cs"/>
                        </a:rPr>
                        <a:t>- preparation of botanical products (grinding, grading, milling) for pharmaceutical use</a:t>
                      </a:r>
                      <a:endParaRPr lang="en-US" sz="1600" b="0" i="0" u="none" strike="noStrike" kern="1200" baseline="0" noProof="0" dirty="0">
                        <a:solidFill>
                          <a:schemeClr val="dk1"/>
                        </a:solidFill>
                        <a:latin typeface="+mn-lt"/>
                        <a:ea typeface="+mn-ea"/>
                        <a:cs typeface="+mn-cs"/>
                      </a:endParaRPr>
                    </a:p>
                  </a:txBody>
                  <a:tcPr/>
                </a:tc>
                <a:extLst>
                  <a:ext uri="{0D108BD9-81ED-4DB2-BD59-A6C34878D82A}">
                    <a16:rowId xmlns:a16="http://schemas.microsoft.com/office/drawing/2014/main" val="2732384763"/>
                  </a:ext>
                </a:extLst>
              </a:tr>
            </a:tbl>
          </a:graphicData>
        </a:graphic>
      </p:graphicFrame>
      <p:sp>
        <p:nvSpPr>
          <p:cNvPr id="5" name="Unvan 1">
            <a:extLst>
              <a:ext uri="{FF2B5EF4-FFF2-40B4-BE49-F238E27FC236}">
                <a16:creationId xmlns:a16="http://schemas.microsoft.com/office/drawing/2014/main" id="{2CD02C7A-6D8F-443B-8A6B-B8D5FDE08812}"/>
              </a:ext>
            </a:extLst>
          </p:cNvPr>
          <p:cNvSpPr>
            <a:spLocks noGrp="1"/>
          </p:cNvSpPr>
          <p:nvPr>
            <p:ph type="title"/>
          </p:nvPr>
        </p:nvSpPr>
        <p:spPr>
          <a:xfrm>
            <a:off x="1005621" y="110759"/>
            <a:ext cx="10515600" cy="442912"/>
          </a:xfrm>
        </p:spPr>
        <p:txBody>
          <a:bodyPr>
            <a:normAutofit fontScale="90000"/>
          </a:bodyPr>
          <a:lstStyle/>
          <a:p>
            <a:r>
              <a:rPr lang="en-US" sz="3200" dirty="0" smtClean="0">
                <a:solidFill>
                  <a:srgbClr val="FF0000"/>
                </a:solidFill>
              </a:rPr>
              <a:t>SAYEM High Tech Subjects- Pharmacy</a:t>
            </a:r>
            <a:endParaRPr lang="en-US" sz="3200" dirty="0">
              <a:solidFill>
                <a:srgbClr val="FF0000"/>
              </a:solidFill>
            </a:endParaRPr>
          </a:p>
        </p:txBody>
      </p:sp>
    </p:spTree>
    <p:extLst>
      <p:ext uri="{BB962C8B-B14F-4D97-AF65-F5344CB8AC3E}">
        <p14:creationId xmlns:p14="http://schemas.microsoft.com/office/powerpoint/2010/main" val="29177248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4">
            <a:extLst>
              <a:ext uri="{FF2B5EF4-FFF2-40B4-BE49-F238E27FC236}">
                <a16:creationId xmlns:a16="http://schemas.microsoft.com/office/drawing/2014/main" id="{8602E88B-7370-41DA-9AEE-BBE491DF02E6}"/>
              </a:ext>
            </a:extLst>
          </p:cNvPr>
          <p:cNvGraphicFramePr>
            <a:graphicFrameLocks/>
          </p:cNvGraphicFramePr>
          <p:nvPr>
            <p:extLst>
              <p:ext uri="{D42A27DB-BD31-4B8C-83A1-F6EECF244321}">
                <p14:modId xmlns:p14="http://schemas.microsoft.com/office/powerpoint/2010/main" val="2793036237"/>
              </p:ext>
            </p:extLst>
          </p:nvPr>
        </p:nvGraphicFramePr>
        <p:xfrm>
          <a:off x="430823" y="944926"/>
          <a:ext cx="11298116" cy="4975097"/>
        </p:xfrm>
        <a:graphic>
          <a:graphicData uri="http://schemas.openxmlformats.org/drawingml/2006/table">
            <a:tbl>
              <a:tblPr firstRow="1" bandRow="1">
                <a:tableStyleId>{F5AB1C69-6EDB-4FF4-983F-18BD219EF322}</a:tableStyleId>
              </a:tblPr>
              <a:tblGrid>
                <a:gridCol w="1434025">
                  <a:extLst>
                    <a:ext uri="{9D8B030D-6E8A-4147-A177-3AD203B41FA5}">
                      <a16:colId xmlns:a16="http://schemas.microsoft.com/office/drawing/2014/main" val="1548739736"/>
                    </a:ext>
                  </a:extLst>
                </a:gridCol>
                <a:gridCol w="4010318">
                  <a:extLst>
                    <a:ext uri="{9D8B030D-6E8A-4147-A177-3AD203B41FA5}">
                      <a16:colId xmlns:a16="http://schemas.microsoft.com/office/drawing/2014/main" val="3805529649"/>
                    </a:ext>
                  </a:extLst>
                </a:gridCol>
                <a:gridCol w="5853773">
                  <a:extLst>
                    <a:ext uri="{9D8B030D-6E8A-4147-A177-3AD203B41FA5}">
                      <a16:colId xmlns:a16="http://schemas.microsoft.com/office/drawing/2014/main" val="1522236766"/>
                    </a:ext>
                  </a:extLst>
                </a:gridCol>
              </a:tblGrid>
              <a:tr h="738377">
                <a:tc>
                  <a:txBody>
                    <a:bodyPr/>
                    <a:lstStyle/>
                    <a:p>
                      <a:pPr algn="ctr"/>
                      <a:r>
                        <a:rPr lang="en-US" sz="1600" b="1" noProof="0" dirty="0" smtClean="0">
                          <a:solidFill>
                            <a:schemeClr val="tx1"/>
                          </a:solidFill>
                        </a:rPr>
                        <a:t>NACE 2 </a:t>
                      </a:r>
                    </a:p>
                    <a:p>
                      <a:pPr algn="ctr"/>
                      <a:r>
                        <a:rPr lang="en-US" sz="1600" b="1" noProof="0" dirty="0" smtClean="0">
                          <a:solidFill>
                            <a:schemeClr val="tx1"/>
                          </a:solidFill>
                        </a:rPr>
                        <a:t>Code</a:t>
                      </a:r>
                      <a:endParaRPr lang="en-US" sz="1600" b="1" noProof="0" dirty="0">
                        <a:solidFill>
                          <a:schemeClr val="tx1"/>
                        </a:solidFill>
                      </a:endParaRPr>
                    </a:p>
                  </a:txBody>
                  <a:tcPr/>
                </a:tc>
                <a:tc>
                  <a:txBody>
                    <a:bodyPr/>
                    <a:lstStyle/>
                    <a:p>
                      <a:r>
                        <a:rPr lang="en-US" sz="1600" b="1" u="none" strike="noStrike" kern="1200" baseline="0" noProof="0" dirty="0" smtClean="0">
                          <a:solidFill>
                            <a:schemeClr val="tx1"/>
                          </a:solidFill>
                        </a:rPr>
                        <a:t> Definition</a:t>
                      </a:r>
                      <a:endParaRPr lang="en-US" sz="1600" b="1" i="0" u="none" strike="noStrike" kern="1200" baseline="0" noProof="0" dirty="0">
                        <a:solidFill>
                          <a:schemeClr val="tx1"/>
                        </a:solidFill>
                        <a:latin typeface="+mn-lt"/>
                        <a:ea typeface="+mn-ea"/>
                        <a:cs typeface="+mn-cs"/>
                      </a:endParaRPr>
                    </a:p>
                  </a:txBody>
                  <a:tcPr/>
                </a:tc>
                <a:tc>
                  <a:txBody>
                    <a:bodyPr/>
                    <a:lstStyle/>
                    <a:p>
                      <a:r>
                        <a:rPr lang="en-US" sz="1600" b="1" u="none" strike="noStrike" kern="1200" baseline="0" noProof="0" dirty="0" smtClean="0">
                          <a:solidFill>
                            <a:schemeClr val="tx1"/>
                          </a:solidFill>
                        </a:rPr>
                        <a:t>Examples	</a:t>
                      </a:r>
                      <a:endParaRPr lang="en-US" sz="1600" b="1" u="none" strike="noStrike" kern="1200" baseline="0" noProof="0" dirty="0">
                        <a:solidFill>
                          <a:schemeClr val="tx1"/>
                        </a:solidFill>
                      </a:endParaRPr>
                    </a:p>
                  </a:txBody>
                  <a:tcPr/>
                </a:tc>
                <a:extLst>
                  <a:ext uri="{0D108BD9-81ED-4DB2-BD59-A6C34878D82A}">
                    <a16:rowId xmlns:a16="http://schemas.microsoft.com/office/drawing/2014/main" val="3634722793"/>
                  </a:ext>
                </a:extLst>
              </a:tr>
              <a:tr h="1339959">
                <a:tc>
                  <a:txBody>
                    <a:bodyPr/>
                    <a:lstStyle/>
                    <a:p>
                      <a:pPr algn="ctr"/>
                      <a:r>
                        <a:rPr lang="en-US" sz="1600" noProof="0" dirty="0" smtClean="0"/>
                        <a:t>26.6</a:t>
                      </a:r>
                      <a:endParaRPr lang="en-US" sz="1600" noProof="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0" u="none" strike="noStrike" kern="1200" baseline="0" noProof="0" dirty="0" smtClean="0">
                          <a:solidFill>
                            <a:schemeClr val="dk1"/>
                          </a:solidFill>
                          <a:latin typeface="+mn-lt"/>
                          <a:ea typeface="+mn-ea"/>
                          <a:cs typeface="+mn-cs"/>
                        </a:rPr>
                        <a:t>Manufacture of irradiation, </a:t>
                      </a:r>
                      <a:r>
                        <a:rPr lang="en-US" sz="1600" b="1" i="0" u="none" strike="noStrike" kern="1200" baseline="0" noProof="0" dirty="0" err="1" smtClean="0">
                          <a:solidFill>
                            <a:schemeClr val="dk1"/>
                          </a:solidFill>
                          <a:latin typeface="+mn-lt"/>
                          <a:ea typeface="+mn-ea"/>
                          <a:cs typeface="+mn-cs"/>
                        </a:rPr>
                        <a:t>electromedical</a:t>
                      </a:r>
                      <a:r>
                        <a:rPr lang="en-US" sz="1600" b="1" i="0" u="none" strike="noStrike" kern="1200" baseline="0" noProof="0" dirty="0" smtClean="0">
                          <a:solidFill>
                            <a:schemeClr val="dk1"/>
                          </a:solidFill>
                          <a:latin typeface="+mn-lt"/>
                          <a:ea typeface="+mn-ea"/>
                          <a:cs typeface="+mn-cs"/>
                        </a:rPr>
                        <a:t> and electrotherapeutic equipment</a:t>
                      </a:r>
                      <a:r>
                        <a:rPr lang="en-US" sz="1600" u="none" strike="noStrike" kern="1200" baseline="0" noProof="0" dirty="0" smtClean="0"/>
                        <a:t>	</a:t>
                      </a:r>
                      <a:endParaRPr lang="en-US" sz="1600" noProof="0" dirty="0">
                        <a:solidFill>
                          <a:schemeClr val="tx1"/>
                        </a:solidFill>
                      </a:endParaRPr>
                    </a:p>
                  </a:txBody>
                  <a:tcPr/>
                </a:tc>
                <a:tc>
                  <a:txBody>
                    <a:bodyPr/>
                    <a:lstStyle/>
                    <a:p>
                      <a:r>
                        <a:rPr lang="en-US" sz="1600" b="0" i="0" u="none" strike="noStrike" kern="1200" baseline="0" noProof="0" dirty="0" smtClean="0">
                          <a:solidFill>
                            <a:schemeClr val="dk1"/>
                          </a:solidFill>
                          <a:latin typeface="+mn-lt"/>
                          <a:ea typeface="+mn-ea"/>
                          <a:cs typeface="+mn-cs"/>
                        </a:rPr>
                        <a:t>manufacture of irradiation apparatus and tubes (e.g. industrial, medical diagnostic, medical therapeutic,</a:t>
                      </a:r>
                    </a:p>
                    <a:p>
                      <a:r>
                        <a:rPr lang="en-US" sz="1600" b="0" i="0" u="none" strike="noStrike" kern="1200" baseline="0" noProof="0" dirty="0" smtClean="0">
                          <a:solidFill>
                            <a:schemeClr val="dk1"/>
                          </a:solidFill>
                          <a:latin typeface="+mn-lt"/>
                          <a:ea typeface="+mn-ea"/>
                          <a:cs typeface="+mn-cs"/>
                        </a:rPr>
                        <a:t>research, scientific):</a:t>
                      </a:r>
                    </a:p>
                    <a:p>
                      <a:r>
                        <a:rPr lang="en-US" sz="1600" b="0" i="0" u="none" strike="noStrike" kern="1200" baseline="0" noProof="0" dirty="0" smtClean="0">
                          <a:solidFill>
                            <a:schemeClr val="dk1"/>
                          </a:solidFill>
                          <a:latin typeface="+mn-lt"/>
                          <a:ea typeface="+mn-ea"/>
                          <a:cs typeface="+mn-cs"/>
                        </a:rPr>
                        <a:t>- beta-, gamma, X-ray or other radiation equipment</a:t>
                      </a:r>
                    </a:p>
                    <a:p>
                      <a:r>
                        <a:rPr lang="en-US" sz="1600" b="0" i="0" u="none" strike="noStrike" kern="1200" baseline="0" noProof="0" dirty="0" smtClean="0">
                          <a:solidFill>
                            <a:schemeClr val="dk1"/>
                          </a:solidFill>
                          <a:latin typeface="+mn-lt"/>
                          <a:ea typeface="+mn-ea"/>
                          <a:cs typeface="+mn-cs"/>
                        </a:rPr>
                        <a:t>- manufacture of CT scanners</a:t>
                      </a:r>
                    </a:p>
                    <a:p>
                      <a:r>
                        <a:rPr lang="en-US" sz="1600" b="0" i="0" u="none" strike="noStrike" kern="1200" baseline="0" noProof="0" dirty="0" smtClean="0">
                          <a:solidFill>
                            <a:schemeClr val="dk1"/>
                          </a:solidFill>
                          <a:latin typeface="+mn-lt"/>
                          <a:ea typeface="+mn-ea"/>
                          <a:cs typeface="+mn-cs"/>
                        </a:rPr>
                        <a:t>- manufacture of PET scanners</a:t>
                      </a:r>
                    </a:p>
                    <a:p>
                      <a:r>
                        <a:rPr lang="en-US" sz="1600" b="0" i="0" u="none" strike="noStrike" kern="1200" baseline="0" noProof="0" dirty="0" smtClean="0">
                          <a:solidFill>
                            <a:schemeClr val="dk1"/>
                          </a:solidFill>
                          <a:latin typeface="+mn-lt"/>
                          <a:ea typeface="+mn-ea"/>
                          <a:cs typeface="+mn-cs"/>
                        </a:rPr>
                        <a:t>- manufacture of magnetic resonance imaging (MRI) equipment</a:t>
                      </a:r>
                    </a:p>
                    <a:p>
                      <a:r>
                        <a:rPr lang="en-US" sz="1600" b="0" i="0" u="none" strike="noStrike" kern="1200" baseline="0" noProof="0" dirty="0" smtClean="0">
                          <a:solidFill>
                            <a:schemeClr val="dk1"/>
                          </a:solidFill>
                          <a:latin typeface="+mn-lt"/>
                          <a:ea typeface="+mn-ea"/>
                          <a:cs typeface="+mn-cs"/>
                        </a:rPr>
                        <a:t>- manufacture of medical ultrasound equipment</a:t>
                      </a:r>
                    </a:p>
                    <a:p>
                      <a:r>
                        <a:rPr lang="en-US" sz="1600" b="0" i="0" u="none" strike="noStrike" kern="1200" baseline="0" noProof="0" dirty="0" smtClean="0">
                          <a:solidFill>
                            <a:schemeClr val="dk1"/>
                          </a:solidFill>
                          <a:latin typeface="+mn-lt"/>
                          <a:ea typeface="+mn-ea"/>
                          <a:cs typeface="+mn-cs"/>
                        </a:rPr>
                        <a:t>- manufacture of electrocardiographs</a:t>
                      </a:r>
                    </a:p>
                    <a:p>
                      <a:r>
                        <a:rPr lang="en-US" sz="1600" b="0" i="0" u="none" strike="noStrike" kern="1200" baseline="0" noProof="0" dirty="0" smtClean="0">
                          <a:solidFill>
                            <a:schemeClr val="dk1"/>
                          </a:solidFill>
                          <a:latin typeface="+mn-lt"/>
                          <a:ea typeface="+mn-ea"/>
                          <a:cs typeface="+mn-cs"/>
                        </a:rPr>
                        <a:t>- manufacture of </a:t>
                      </a:r>
                      <a:r>
                        <a:rPr lang="en-US" sz="1600" b="0" i="0" u="none" strike="noStrike" kern="1200" baseline="0" noProof="0" dirty="0" err="1" smtClean="0">
                          <a:solidFill>
                            <a:schemeClr val="dk1"/>
                          </a:solidFill>
                          <a:latin typeface="+mn-lt"/>
                          <a:ea typeface="+mn-ea"/>
                          <a:cs typeface="+mn-cs"/>
                        </a:rPr>
                        <a:t>electromedical</a:t>
                      </a:r>
                      <a:r>
                        <a:rPr lang="en-US" sz="1600" b="0" i="0" u="none" strike="noStrike" kern="1200" baseline="0" noProof="0" dirty="0" smtClean="0">
                          <a:solidFill>
                            <a:schemeClr val="dk1"/>
                          </a:solidFill>
                          <a:latin typeface="+mn-lt"/>
                          <a:ea typeface="+mn-ea"/>
                          <a:cs typeface="+mn-cs"/>
                        </a:rPr>
                        <a:t> endoscopic equipment</a:t>
                      </a:r>
                    </a:p>
                    <a:p>
                      <a:pPr marL="0" indent="0">
                        <a:buFontTx/>
                        <a:buNone/>
                      </a:pPr>
                      <a:r>
                        <a:rPr lang="en-US" sz="1600" b="0" i="0" u="none" strike="noStrike" kern="1200" baseline="0" noProof="0" dirty="0" smtClean="0">
                          <a:solidFill>
                            <a:schemeClr val="dk1"/>
                          </a:solidFill>
                          <a:latin typeface="+mn-lt"/>
                          <a:ea typeface="+mn-ea"/>
                          <a:cs typeface="+mn-cs"/>
                        </a:rPr>
                        <a:t>-manufacture of medical laser equipment</a:t>
                      </a:r>
                    </a:p>
                    <a:p>
                      <a:r>
                        <a:rPr lang="en-US" sz="1600" b="0" i="0" u="none" strike="noStrike" kern="1200" baseline="0" noProof="0" dirty="0" smtClean="0">
                          <a:solidFill>
                            <a:schemeClr val="dk1"/>
                          </a:solidFill>
                          <a:latin typeface="+mn-lt"/>
                          <a:ea typeface="+mn-ea"/>
                          <a:cs typeface="+mn-cs"/>
                        </a:rPr>
                        <a:t>- manufacture of pacemakers</a:t>
                      </a:r>
                    </a:p>
                    <a:p>
                      <a:r>
                        <a:rPr lang="en-US" sz="1600" b="0" i="0" u="none" strike="noStrike" kern="1200" baseline="0" noProof="0" dirty="0" smtClean="0">
                          <a:solidFill>
                            <a:schemeClr val="dk1"/>
                          </a:solidFill>
                          <a:latin typeface="+mn-lt"/>
                          <a:ea typeface="+mn-ea"/>
                          <a:cs typeface="+mn-cs"/>
                        </a:rPr>
                        <a:t>- manufacture of hearing aids</a:t>
                      </a:r>
                    </a:p>
                    <a:p>
                      <a:r>
                        <a:rPr lang="en-US" sz="1600" b="0" i="0" u="none" strike="noStrike" kern="1200" baseline="0" noProof="0" dirty="0" smtClean="0">
                          <a:solidFill>
                            <a:schemeClr val="dk1"/>
                          </a:solidFill>
                          <a:latin typeface="+mn-lt"/>
                          <a:ea typeface="+mn-ea"/>
                          <a:cs typeface="+mn-cs"/>
                        </a:rPr>
                        <a:t>This class also includes:</a:t>
                      </a:r>
                    </a:p>
                    <a:p>
                      <a:r>
                        <a:rPr lang="en-US" sz="1600" b="0" i="0" u="none" strike="noStrike" kern="1200" baseline="0" noProof="0" dirty="0" smtClean="0">
                          <a:solidFill>
                            <a:schemeClr val="dk1"/>
                          </a:solidFill>
                          <a:latin typeface="+mn-lt"/>
                          <a:ea typeface="+mn-ea"/>
                          <a:cs typeface="+mn-cs"/>
                        </a:rPr>
                        <a:t>- manufacture of food and milk irradiation equipment</a:t>
                      </a:r>
                    </a:p>
                    <a:p>
                      <a:r>
                        <a:rPr lang="en-US" sz="1600" b="0" i="0" u="none" strike="noStrike" kern="1200" baseline="0" noProof="0" dirty="0" smtClean="0">
                          <a:solidFill>
                            <a:schemeClr val="dk1"/>
                          </a:solidFill>
                          <a:latin typeface="+mn-lt"/>
                          <a:ea typeface="+mn-ea"/>
                          <a:cs typeface="+mn-cs"/>
                        </a:rPr>
                        <a:t>This class excludes:</a:t>
                      </a:r>
                    </a:p>
                    <a:p>
                      <a:r>
                        <a:rPr lang="en-US" sz="1600" b="0" i="0" u="none" strike="noStrike" kern="1200" baseline="0" noProof="0" dirty="0" smtClean="0">
                          <a:solidFill>
                            <a:schemeClr val="dk1"/>
                          </a:solidFill>
                          <a:latin typeface="+mn-lt"/>
                          <a:ea typeface="+mn-ea"/>
                          <a:cs typeface="+mn-cs"/>
                        </a:rPr>
                        <a:t>- manufacture of tanning beds</a:t>
                      </a:r>
                      <a:endParaRPr lang="en-US" sz="1600" noProof="0" dirty="0">
                        <a:solidFill>
                          <a:schemeClr val="tx1"/>
                        </a:solidFill>
                      </a:endParaRPr>
                    </a:p>
                  </a:txBody>
                  <a:tcPr/>
                </a:tc>
                <a:extLst>
                  <a:ext uri="{0D108BD9-81ED-4DB2-BD59-A6C34878D82A}">
                    <a16:rowId xmlns:a16="http://schemas.microsoft.com/office/drawing/2014/main" val="980987950"/>
                  </a:ext>
                </a:extLst>
              </a:tr>
            </a:tbl>
          </a:graphicData>
        </a:graphic>
      </p:graphicFrame>
      <p:sp>
        <p:nvSpPr>
          <p:cNvPr id="5" name="Unvan 1">
            <a:extLst>
              <a:ext uri="{FF2B5EF4-FFF2-40B4-BE49-F238E27FC236}">
                <a16:creationId xmlns:a16="http://schemas.microsoft.com/office/drawing/2014/main" id="{2CD02C7A-6D8F-443B-8A6B-B8D5FDE08812}"/>
              </a:ext>
            </a:extLst>
          </p:cNvPr>
          <p:cNvSpPr>
            <a:spLocks noGrp="1"/>
          </p:cNvSpPr>
          <p:nvPr>
            <p:ph type="title"/>
          </p:nvPr>
        </p:nvSpPr>
        <p:spPr>
          <a:xfrm>
            <a:off x="900113" y="277813"/>
            <a:ext cx="10515600" cy="442912"/>
          </a:xfrm>
        </p:spPr>
        <p:txBody>
          <a:bodyPr>
            <a:normAutofit fontScale="90000"/>
          </a:bodyPr>
          <a:lstStyle/>
          <a:p>
            <a:r>
              <a:rPr lang="en-US" sz="3200" dirty="0" smtClean="0">
                <a:solidFill>
                  <a:srgbClr val="FF0000"/>
                </a:solidFill>
              </a:rPr>
              <a:t>SAYEM High Tech Subjects- Medical device</a:t>
            </a:r>
            <a:endParaRPr lang="en-US" sz="3200" dirty="0">
              <a:solidFill>
                <a:srgbClr val="FF0000"/>
              </a:solidFill>
            </a:endParaRPr>
          </a:p>
        </p:txBody>
      </p:sp>
    </p:spTree>
    <p:extLst>
      <p:ext uri="{BB962C8B-B14F-4D97-AF65-F5344CB8AC3E}">
        <p14:creationId xmlns:p14="http://schemas.microsoft.com/office/powerpoint/2010/main" val="30605074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561F977-9BA5-42CC-9315-4E5042114919}"/>
              </a:ext>
            </a:extLst>
          </p:cNvPr>
          <p:cNvSpPr>
            <a:spLocks noGrp="1"/>
          </p:cNvSpPr>
          <p:nvPr>
            <p:ph type="title"/>
          </p:nvPr>
        </p:nvSpPr>
        <p:spPr>
          <a:xfrm>
            <a:off x="1160744" y="124787"/>
            <a:ext cx="9856177" cy="636625"/>
          </a:xfrm>
        </p:spPr>
        <p:txBody>
          <a:bodyPr>
            <a:noAutofit/>
          </a:bodyPr>
          <a:lstStyle/>
          <a:p>
            <a:r>
              <a:rPr lang="en-US" sz="3200" b="1" dirty="0" smtClean="0">
                <a:solidFill>
                  <a:srgbClr val="FF0000"/>
                </a:solidFill>
              </a:rPr>
              <a:t>Technology Readiness Levels (TRL)</a:t>
            </a:r>
            <a:endParaRPr lang="en-US" sz="3200" b="1" dirty="0">
              <a:solidFill>
                <a:srgbClr val="FF0000"/>
              </a:solidFill>
            </a:endParaRPr>
          </a:p>
        </p:txBody>
      </p:sp>
      <p:graphicFrame>
        <p:nvGraphicFramePr>
          <p:cNvPr id="9" name="Tablo 8">
            <a:extLst>
              <a:ext uri="{FF2B5EF4-FFF2-40B4-BE49-F238E27FC236}">
                <a16:creationId xmlns:a16="http://schemas.microsoft.com/office/drawing/2014/main" id="{11711BB1-9928-4620-989F-59B8DDA307A7}"/>
              </a:ext>
            </a:extLst>
          </p:cNvPr>
          <p:cNvGraphicFramePr>
            <a:graphicFrameLocks noGrp="1"/>
          </p:cNvGraphicFramePr>
          <p:nvPr>
            <p:extLst>
              <p:ext uri="{D42A27DB-BD31-4B8C-83A1-F6EECF244321}">
                <p14:modId xmlns:p14="http://schemas.microsoft.com/office/powerpoint/2010/main" val="3866533343"/>
              </p:ext>
            </p:extLst>
          </p:nvPr>
        </p:nvGraphicFramePr>
        <p:xfrm>
          <a:off x="2498415" y="761412"/>
          <a:ext cx="7015342" cy="5501098"/>
        </p:xfrm>
        <a:graphic>
          <a:graphicData uri="http://schemas.openxmlformats.org/drawingml/2006/table">
            <a:tbl>
              <a:tblPr firstRow="1" bandRow="1">
                <a:tableStyleId>{073A0DAA-6AF3-43AB-8588-CEC1D06C72B9}</a:tableStyleId>
              </a:tblPr>
              <a:tblGrid>
                <a:gridCol w="1452573">
                  <a:extLst>
                    <a:ext uri="{9D8B030D-6E8A-4147-A177-3AD203B41FA5}">
                      <a16:colId xmlns:a16="http://schemas.microsoft.com/office/drawing/2014/main" val="745074566"/>
                    </a:ext>
                  </a:extLst>
                </a:gridCol>
                <a:gridCol w="5562769">
                  <a:extLst>
                    <a:ext uri="{9D8B030D-6E8A-4147-A177-3AD203B41FA5}">
                      <a16:colId xmlns:a16="http://schemas.microsoft.com/office/drawing/2014/main" val="3956278828"/>
                    </a:ext>
                  </a:extLst>
                </a:gridCol>
              </a:tblGrid>
              <a:tr h="1016870">
                <a:tc grid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dirty="0" smtClean="0"/>
                    </a:p>
                    <a:p>
                      <a:pPr marL="0" marR="0" lvl="0" indent="0" algn="ctr" defTabSz="914400" rtl="0" eaLnBrk="1" fontAlgn="ctr" latinLnBrk="0" hangingPunct="1">
                        <a:lnSpc>
                          <a:spcPct val="100000"/>
                        </a:lnSpc>
                        <a:spcBef>
                          <a:spcPts val="0"/>
                        </a:spcBef>
                        <a:spcAft>
                          <a:spcPts val="0"/>
                        </a:spcAft>
                        <a:buClrTx/>
                        <a:buSzTx/>
                        <a:buFontTx/>
                        <a:buNone/>
                        <a:tabLst/>
                        <a:defRPr/>
                      </a:pPr>
                      <a:r>
                        <a:rPr lang="en-US" sz="2400" noProof="0" dirty="0" smtClean="0"/>
                        <a:t>Technology</a:t>
                      </a:r>
                      <a:r>
                        <a:rPr lang="en-US" sz="2400" baseline="0" noProof="0" dirty="0" smtClean="0"/>
                        <a:t> Readiness Levels (TRL)</a:t>
                      </a:r>
                      <a:endParaRPr lang="en-US" sz="2400" noProof="0" dirty="0"/>
                    </a:p>
                  </a:txBody>
                  <a:tcP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tr-TR" sz="2400" dirty="0"/>
                    </a:p>
                  </a:txBody>
                  <a:tcPr/>
                </a:tc>
                <a:extLst>
                  <a:ext uri="{0D108BD9-81ED-4DB2-BD59-A6C34878D82A}">
                    <a16:rowId xmlns:a16="http://schemas.microsoft.com/office/drawing/2014/main" val="740687269"/>
                  </a:ext>
                </a:extLst>
              </a:tr>
              <a:tr h="4123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smtClean="0"/>
                        <a:t>TRL</a:t>
                      </a:r>
                      <a:r>
                        <a:rPr lang="en-US" sz="2000" baseline="0" dirty="0" smtClean="0"/>
                        <a:t> </a:t>
                      </a:r>
                      <a:r>
                        <a:rPr lang="en-US" sz="2000" dirty="0" smtClean="0"/>
                        <a:t> 2</a:t>
                      </a:r>
                      <a:endParaRPr lang="en-US" sz="2000" dirty="0">
                        <a:solidFill>
                          <a:schemeClr val="bg1">
                            <a:lumMod val="50000"/>
                          </a:schemeClr>
                        </a:solidFill>
                      </a:endParaRPr>
                    </a:p>
                  </a:txBody>
                  <a:tcPr/>
                </a:tc>
                <a:tc>
                  <a:txBody>
                    <a:bodyPr/>
                    <a:lstStyle/>
                    <a:p>
                      <a:r>
                        <a:rPr lang="en-US" sz="1800" b="0" i="0" u="none" strike="noStrike" kern="1200" baseline="0" dirty="0" smtClean="0">
                          <a:solidFill>
                            <a:schemeClr val="dk1"/>
                          </a:solidFill>
                          <a:latin typeface="+mn-lt"/>
                          <a:ea typeface="+mn-ea"/>
                          <a:cs typeface="+mn-cs"/>
                        </a:rPr>
                        <a:t>Research ideas and protocols are developed 	</a:t>
                      </a:r>
                    </a:p>
                  </a:txBody>
                  <a:tcPr/>
                </a:tc>
                <a:extLst>
                  <a:ext uri="{0D108BD9-81ED-4DB2-BD59-A6C34878D82A}">
                    <a16:rowId xmlns:a16="http://schemas.microsoft.com/office/drawing/2014/main" val="1750938797"/>
                  </a:ext>
                </a:extLst>
              </a:tr>
              <a:tr h="4123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smtClean="0"/>
                        <a:t>TRL</a:t>
                      </a:r>
                      <a:r>
                        <a:rPr lang="en-US" sz="2000" baseline="0" dirty="0" smtClean="0"/>
                        <a:t> </a:t>
                      </a:r>
                      <a:r>
                        <a:rPr lang="en-US" sz="2000" dirty="0" smtClean="0"/>
                        <a:t> 3</a:t>
                      </a:r>
                      <a:endParaRPr lang="en-US" sz="2000" dirty="0">
                        <a:solidFill>
                          <a:schemeClr val="bg1">
                            <a:lumMod val="50000"/>
                          </a:schemeClr>
                        </a:solidFill>
                      </a:endParaRPr>
                    </a:p>
                  </a:txBody>
                  <a:tcPr/>
                </a:tc>
                <a:tc>
                  <a:txBody>
                    <a:bodyPr/>
                    <a:lstStyle/>
                    <a:p>
                      <a:r>
                        <a:rPr lang="en-US" sz="1800" b="0" i="0" u="none" strike="noStrike" kern="1200" baseline="0" dirty="0" smtClean="0">
                          <a:solidFill>
                            <a:schemeClr val="dk1"/>
                          </a:solidFill>
                          <a:latin typeface="+mn-lt"/>
                          <a:ea typeface="+mn-ea"/>
                          <a:cs typeface="+mn-cs"/>
                        </a:rPr>
                        <a:t>Hypothesis testing and initial proof of concept (</a:t>
                      </a:r>
                      <a:r>
                        <a:rPr lang="en-US" sz="1800" b="0" i="0" u="none" strike="noStrike" kern="1200" baseline="0" dirty="0" err="1" smtClean="0">
                          <a:solidFill>
                            <a:schemeClr val="dk1"/>
                          </a:solidFill>
                          <a:latin typeface="+mn-lt"/>
                          <a:ea typeface="+mn-ea"/>
                          <a:cs typeface="+mn-cs"/>
                        </a:rPr>
                        <a:t>PoC</a:t>
                      </a:r>
                      <a:r>
                        <a:rPr lang="en-US" sz="1800" b="0" i="0" u="none" strike="noStrike" kern="1200" baseline="0" dirty="0" smtClean="0">
                          <a:solidFill>
                            <a:schemeClr val="dk1"/>
                          </a:solidFill>
                          <a:latin typeface="+mn-lt"/>
                          <a:ea typeface="+mn-ea"/>
                          <a:cs typeface="+mn-cs"/>
                        </a:rPr>
                        <a:t>) is demonstrated in a limited number of </a:t>
                      </a:r>
                      <a:r>
                        <a:rPr lang="en-US" sz="1800" b="0" i="1" u="none" strike="noStrike" kern="1200" baseline="0" dirty="0" smtClean="0">
                          <a:solidFill>
                            <a:schemeClr val="dk1"/>
                          </a:solidFill>
                          <a:latin typeface="+mn-lt"/>
                          <a:ea typeface="+mn-ea"/>
                          <a:cs typeface="+mn-cs"/>
                        </a:rPr>
                        <a:t>in vitro &amp; in vitro </a:t>
                      </a:r>
                      <a:r>
                        <a:rPr lang="en-US" sz="1800" b="0" i="0" u="none" strike="noStrike" kern="1200" baseline="0" dirty="0" smtClean="0">
                          <a:solidFill>
                            <a:schemeClr val="dk1"/>
                          </a:solidFill>
                          <a:latin typeface="+mn-lt"/>
                          <a:ea typeface="+mn-ea"/>
                          <a:cs typeface="+mn-cs"/>
                        </a:rPr>
                        <a:t>models 	</a:t>
                      </a:r>
                    </a:p>
                  </a:txBody>
                  <a:tcPr/>
                </a:tc>
                <a:extLst>
                  <a:ext uri="{0D108BD9-81ED-4DB2-BD59-A6C34878D82A}">
                    <a16:rowId xmlns:a16="http://schemas.microsoft.com/office/drawing/2014/main" val="2615968640"/>
                  </a:ext>
                </a:extLst>
              </a:tr>
              <a:tr h="4123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smtClean="0"/>
                        <a:t>TRL</a:t>
                      </a:r>
                      <a:r>
                        <a:rPr lang="en-US" sz="2000" baseline="0" dirty="0" smtClean="0"/>
                        <a:t> </a:t>
                      </a:r>
                      <a:r>
                        <a:rPr lang="en-US" sz="2000" dirty="0" smtClean="0"/>
                        <a:t> 4</a:t>
                      </a:r>
                      <a:endParaRPr lang="en-US" sz="2000" dirty="0">
                        <a:solidFill>
                          <a:schemeClr val="bg1">
                            <a:lumMod val="50000"/>
                          </a:schemeClr>
                        </a:solidFill>
                      </a:endParaRPr>
                    </a:p>
                  </a:txBody>
                  <a:tcPr/>
                </a:tc>
                <a:tc>
                  <a:txBody>
                    <a:bodyPr/>
                    <a:lstStyle/>
                    <a:p>
                      <a:r>
                        <a:rPr lang="en-US" sz="1800" b="0" i="0" u="none" strike="noStrike" kern="1200" baseline="0" dirty="0" err="1" smtClean="0">
                          <a:solidFill>
                            <a:schemeClr val="dk1"/>
                          </a:solidFill>
                          <a:latin typeface="+mn-lt"/>
                          <a:ea typeface="+mn-ea"/>
                          <a:cs typeface="+mn-cs"/>
                        </a:rPr>
                        <a:t>PoC</a:t>
                      </a:r>
                      <a:r>
                        <a:rPr lang="en-US" sz="1800" b="0" i="0" u="none" strike="noStrike" kern="1200" baseline="0" dirty="0" smtClean="0">
                          <a:solidFill>
                            <a:schemeClr val="dk1"/>
                          </a:solidFill>
                          <a:latin typeface="+mn-lt"/>
                          <a:ea typeface="+mn-ea"/>
                          <a:cs typeface="+mn-cs"/>
                        </a:rPr>
                        <a:t> and safety of candidate drug formulation is demonstrated in a defined laboratory or animal model </a:t>
                      </a:r>
                    </a:p>
                  </a:txBody>
                  <a:tcPr/>
                </a:tc>
                <a:extLst>
                  <a:ext uri="{0D108BD9-81ED-4DB2-BD59-A6C34878D82A}">
                    <a16:rowId xmlns:a16="http://schemas.microsoft.com/office/drawing/2014/main" val="1486079808"/>
                  </a:ext>
                </a:extLst>
              </a:tr>
              <a:tr h="4123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smtClean="0"/>
                        <a:t>TRL</a:t>
                      </a:r>
                      <a:r>
                        <a:rPr lang="en-US" sz="2000" baseline="0" dirty="0" smtClean="0"/>
                        <a:t> </a:t>
                      </a:r>
                      <a:r>
                        <a:rPr lang="en-US" sz="2000" dirty="0" smtClean="0"/>
                        <a:t> 5</a:t>
                      </a:r>
                      <a:endParaRPr lang="en-US" sz="2000" dirty="0">
                        <a:solidFill>
                          <a:schemeClr val="tx1">
                            <a:lumMod val="50000"/>
                            <a:lumOff val="50000"/>
                          </a:schemeClr>
                        </a:solidFill>
                      </a:endParaRPr>
                    </a:p>
                  </a:txBody>
                  <a:tcPr/>
                </a:tc>
                <a:tc>
                  <a:txBody>
                    <a:bodyPr/>
                    <a:lstStyle/>
                    <a:p>
                      <a:r>
                        <a:rPr lang="en-US" sz="1800" b="0" i="0" u="none" strike="noStrike" kern="1200" baseline="0" dirty="0" smtClean="0">
                          <a:solidFill>
                            <a:schemeClr val="dk1"/>
                          </a:solidFill>
                          <a:latin typeface="+mn-lt"/>
                          <a:ea typeface="+mn-ea"/>
                          <a:cs typeface="+mn-cs"/>
                        </a:rPr>
                        <a:t>Pre-clinical studies, including GLP animal safety &amp; toxic</a:t>
                      </a:r>
                    </a:p>
                  </a:txBody>
                  <a:tcPr/>
                </a:tc>
                <a:extLst>
                  <a:ext uri="{0D108BD9-81ED-4DB2-BD59-A6C34878D82A}">
                    <a16:rowId xmlns:a16="http://schemas.microsoft.com/office/drawing/2014/main" val="2570314739"/>
                  </a:ext>
                </a:extLst>
              </a:tr>
              <a:tr h="4123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smtClean="0"/>
                        <a:t>TRL</a:t>
                      </a:r>
                      <a:r>
                        <a:rPr lang="en-US" sz="2000" baseline="0" dirty="0" smtClean="0"/>
                        <a:t> </a:t>
                      </a:r>
                      <a:r>
                        <a:rPr lang="en-US" sz="2000" dirty="0" smtClean="0"/>
                        <a:t> 6</a:t>
                      </a:r>
                      <a:endParaRPr lang="en-US" sz="2000" dirty="0"/>
                    </a:p>
                  </a:txBody>
                  <a:tcPr/>
                </a:tc>
                <a:tc>
                  <a:txBody>
                    <a:bodyPr/>
                    <a:lstStyle/>
                    <a:p>
                      <a:r>
                        <a:rPr lang="en-US" sz="1800" b="0" i="0" u="none" strike="noStrike" kern="1200" baseline="0" dirty="0" smtClean="0">
                          <a:solidFill>
                            <a:schemeClr val="dk1"/>
                          </a:solidFill>
                          <a:latin typeface="+mn-lt"/>
                          <a:ea typeface="+mn-ea"/>
                          <a:cs typeface="+mn-cs"/>
                        </a:rPr>
                        <a:t>Phase 1 clinical trials support proceeding to phase 2 clinical trials. 	</a:t>
                      </a:r>
                    </a:p>
                  </a:txBody>
                  <a:tcPr/>
                </a:tc>
                <a:extLst>
                  <a:ext uri="{0D108BD9-81ED-4DB2-BD59-A6C34878D82A}">
                    <a16:rowId xmlns:a16="http://schemas.microsoft.com/office/drawing/2014/main" val="2769684874"/>
                  </a:ext>
                </a:extLst>
              </a:tr>
              <a:tr h="4123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smtClean="0"/>
                        <a:t>TRL</a:t>
                      </a:r>
                      <a:r>
                        <a:rPr lang="en-US" sz="2000" baseline="0" dirty="0" smtClean="0"/>
                        <a:t> </a:t>
                      </a:r>
                      <a:r>
                        <a:rPr lang="en-US" sz="2000" dirty="0" smtClean="0"/>
                        <a:t> 7</a:t>
                      </a:r>
                      <a:endParaRPr lang="en-US" sz="2000" dirty="0"/>
                    </a:p>
                  </a:txBody>
                  <a:tcPr/>
                </a:tc>
                <a:tc>
                  <a:txBody>
                    <a:bodyPr/>
                    <a:lstStyle/>
                    <a:p>
                      <a:r>
                        <a:rPr lang="en-US" sz="1800" b="0" i="0" u="none" strike="noStrike" kern="1200" baseline="0" dirty="0" smtClean="0">
                          <a:solidFill>
                            <a:schemeClr val="dk1"/>
                          </a:solidFill>
                          <a:latin typeface="+mn-lt"/>
                          <a:ea typeface="+mn-ea"/>
                          <a:cs typeface="+mn-cs"/>
                        </a:rPr>
                        <a:t>Phase 2 clinical trial is completed. Phase 3 clinical trial plan is approved by authorities	</a:t>
                      </a:r>
                    </a:p>
                  </a:txBody>
                  <a:tcPr/>
                </a:tc>
                <a:extLst>
                  <a:ext uri="{0D108BD9-81ED-4DB2-BD59-A6C34878D82A}">
                    <a16:rowId xmlns:a16="http://schemas.microsoft.com/office/drawing/2014/main" val="1795209041"/>
                  </a:ext>
                </a:extLst>
              </a:tr>
              <a:tr h="4123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smtClean="0"/>
                        <a:t>TRL</a:t>
                      </a:r>
                      <a:r>
                        <a:rPr lang="en-US" sz="2000" baseline="0" dirty="0" smtClean="0"/>
                        <a:t> </a:t>
                      </a:r>
                      <a:r>
                        <a:rPr lang="en-US" sz="2000" dirty="0" smtClean="0"/>
                        <a:t> 8</a:t>
                      </a:r>
                      <a:endParaRPr lang="en-US" sz="2000" dirty="0"/>
                    </a:p>
                  </a:txBody>
                  <a:tcPr/>
                </a:tc>
                <a:tc>
                  <a:txBody>
                    <a:bodyPr/>
                    <a:lstStyle/>
                    <a:p>
                      <a:r>
                        <a:rPr lang="en-US" sz="1800" b="0" i="0" u="none" strike="noStrike" kern="1200" baseline="0" dirty="0" smtClean="0">
                          <a:solidFill>
                            <a:schemeClr val="dk1"/>
                          </a:solidFill>
                          <a:latin typeface="+mn-lt"/>
                          <a:ea typeface="+mn-ea"/>
                          <a:cs typeface="+mn-cs"/>
                        </a:rPr>
                        <a:t>Phase 3 clinical trial is completed 	</a:t>
                      </a:r>
                    </a:p>
                  </a:txBody>
                  <a:tcPr/>
                </a:tc>
                <a:extLst>
                  <a:ext uri="{0D108BD9-81ED-4DB2-BD59-A6C34878D82A}">
                    <a16:rowId xmlns:a16="http://schemas.microsoft.com/office/drawing/2014/main" val="3749571415"/>
                  </a:ext>
                </a:extLst>
              </a:tr>
              <a:tr h="4123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smtClean="0"/>
                        <a:t>TRL</a:t>
                      </a:r>
                      <a:r>
                        <a:rPr lang="en-US" sz="2000" baseline="0" dirty="0" smtClean="0"/>
                        <a:t> </a:t>
                      </a:r>
                      <a:r>
                        <a:rPr lang="en-US" sz="2000" dirty="0" smtClean="0"/>
                        <a:t> 9</a:t>
                      </a:r>
                      <a:endParaRPr lang="en-US" sz="2000" dirty="0"/>
                    </a:p>
                  </a:txBody>
                  <a:tcPr/>
                </a:tc>
                <a:tc>
                  <a:txBody>
                    <a:bodyPr/>
                    <a:lstStyle/>
                    <a:p>
                      <a:r>
                        <a:rPr lang="en-US" sz="1800" b="0" i="0" u="none" strike="noStrike" kern="1200" baseline="0" dirty="0" smtClean="0">
                          <a:solidFill>
                            <a:schemeClr val="dk1"/>
                          </a:solidFill>
                          <a:latin typeface="+mn-lt"/>
                          <a:ea typeface="+mn-ea"/>
                          <a:cs typeface="+mn-cs"/>
                        </a:rPr>
                        <a:t>Post marketing studies and surveillance 	</a:t>
                      </a:r>
                    </a:p>
                  </a:txBody>
                  <a:tcPr/>
                </a:tc>
                <a:extLst>
                  <a:ext uri="{0D108BD9-81ED-4DB2-BD59-A6C34878D82A}">
                    <a16:rowId xmlns:a16="http://schemas.microsoft.com/office/drawing/2014/main" val="1582134880"/>
                  </a:ext>
                </a:extLst>
              </a:tr>
            </a:tbl>
          </a:graphicData>
        </a:graphic>
      </p:graphicFrame>
      <p:cxnSp>
        <p:nvCxnSpPr>
          <p:cNvPr id="8" name="Düz Bağlayıcı 7">
            <a:extLst>
              <a:ext uri="{FF2B5EF4-FFF2-40B4-BE49-F238E27FC236}">
                <a16:creationId xmlns:a16="http://schemas.microsoft.com/office/drawing/2014/main" id="{55988B44-9481-49AF-A311-DC487A081BD1}"/>
              </a:ext>
            </a:extLst>
          </p:cNvPr>
          <p:cNvCxnSpPr>
            <a:cxnSpLocks/>
          </p:cNvCxnSpPr>
          <p:nvPr/>
        </p:nvCxnSpPr>
        <p:spPr>
          <a:xfrm>
            <a:off x="2349186" y="3697933"/>
            <a:ext cx="7313800" cy="18557"/>
          </a:xfrm>
          <a:prstGeom prst="line">
            <a:avLst/>
          </a:prstGeom>
          <a:ln w="60325">
            <a:solidFill>
              <a:srgbClr val="E20613"/>
            </a:solidFill>
          </a:ln>
        </p:spPr>
        <p:style>
          <a:lnRef idx="1">
            <a:schemeClr val="accent2"/>
          </a:lnRef>
          <a:fillRef idx="0">
            <a:schemeClr val="accent2"/>
          </a:fillRef>
          <a:effectRef idx="0">
            <a:schemeClr val="accent2"/>
          </a:effectRef>
          <a:fontRef idx="minor">
            <a:schemeClr val="tx1"/>
          </a:fontRef>
        </p:style>
      </p:cxnSp>
      <p:sp>
        <p:nvSpPr>
          <p:cNvPr id="10" name="Metin kutusu 9">
            <a:extLst>
              <a:ext uri="{FF2B5EF4-FFF2-40B4-BE49-F238E27FC236}">
                <a16:creationId xmlns:a16="http://schemas.microsoft.com/office/drawing/2014/main" id="{46873059-F712-4CBD-BFDF-CA1E894B9A2D}"/>
              </a:ext>
            </a:extLst>
          </p:cNvPr>
          <p:cNvSpPr txBox="1"/>
          <p:nvPr/>
        </p:nvSpPr>
        <p:spPr>
          <a:xfrm>
            <a:off x="9631320" y="1989783"/>
            <a:ext cx="1608667" cy="3785652"/>
          </a:xfrm>
          <a:prstGeom prst="rect">
            <a:avLst/>
          </a:prstGeom>
          <a:noFill/>
        </p:spPr>
        <p:txBody>
          <a:bodyPr wrap="square" rtlCol="0">
            <a:spAutoFit/>
          </a:bodyPr>
          <a:lstStyle/>
          <a:p>
            <a:r>
              <a:rPr lang="tr-TR" sz="9600" dirty="0">
                <a:solidFill>
                  <a:srgbClr val="FF0000"/>
                </a:solidFill>
                <a:latin typeface="Futura Lt BT" pitchFamily="34" charset="0"/>
              </a:rPr>
              <a:t>X</a:t>
            </a:r>
          </a:p>
          <a:p>
            <a:r>
              <a:rPr lang="tr-TR" sz="4800" dirty="0">
                <a:solidFill>
                  <a:srgbClr val="FF0000"/>
                </a:solidFill>
                <a:latin typeface="Futura Lt BT" pitchFamily="34" charset="0"/>
              </a:rPr>
              <a:t> </a:t>
            </a:r>
          </a:p>
          <a:p>
            <a:endParaRPr lang="tr-TR" sz="9600" dirty="0">
              <a:solidFill>
                <a:srgbClr val="FF0000"/>
              </a:solidFill>
              <a:latin typeface="Futura Lt BT" pitchFamily="34" charset="0"/>
            </a:endParaRPr>
          </a:p>
        </p:txBody>
      </p:sp>
    </p:spTree>
    <p:extLst>
      <p:ext uri="{BB962C8B-B14F-4D97-AF65-F5344CB8AC3E}">
        <p14:creationId xmlns:p14="http://schemas.microsoft.com/office/powerpoint/2010/main" val="26098044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70618" y="45813"/>
            <a:ext cx="10515600" cy="1019968"/>
          </a:xfrm>
        </p:spPr>
        <p:txBody>
          <a:bodyPr/>
          <a:lstStyle/>
          <a:p>
            <a:r>
              <a:rPr lang="tr-TR" dirty="0"/>
              <a:t>                       </a:t>
            </a:r>
            <a:r>
              <a:rPr lang="en-GB" sz="3200" b="1" dirty="0" smtClean="0">
                <a:solidFill>
                  <a:srgbClr val="FF0000"/>
                </a:solidFill>
              </a:rPr>
              <a:t>T</a:t>
            </a:r>
            <a:r>
              <a:rPr lang="en-US" sz="3200" b="1" dirty="0" smtClean="0">
                <a:solidFill>
                  <a:srgbClr val="FF0000"/>
                </a:solidFill>
              </a:rPr>
              <a:t>ÜBİTAK Activities </a:t>
            </a:r>
            <a:endParaRPr lang="en-US" sz="3200" b="1" dirty="0">
              <a:solidFill>
                <a:srgbClr val="FF0000"/>
              </a:solidFill>
            </a:endParaRPr>
          </a:p>
        </p:txBody>
      </p:sp>
      <p:grpSp>
        <p:nvGrpSpPr>
          <p:cNvPr id="5" name="Grup 4"/>
          <p:cNvGrpSpPr/>
          <p:nvPr/>
        </p:nvGrpSpPr>
        <p:grpSpPr>
          <a:xfrm>
            <a:off x="1151792" y="1065781"/>
            <a:ext cx="9692055" cy="5343811"/>
            <a:chOff x="1919454" y="1065781"/>
            <a:chExt cx="8206545" cy="5032086"/>
          </a:xfrm>
        </p:grpSpPr>
        <p:sp>
          <p:nvSpPr>
            <p:cNvPr id="6" name="Serbest Form 5"/>
            <p:cNvSpPr/>
            <p:nvPr/>
          </p:nvSpPr>
          <p:spPr>
            <a:xfrm>
              <a:off x="1919454" y="1065781"/>
              <a:ext cx="3891128" cy="2334677"/>
            </a:xfrm>
            <a:custGeom>
              <a:avLst/>
              <a:gdLst>
                <a:gd name="connsiteX0" fmla="*/ 0 w 3891128"/>
                <a:gd name="connsiteY0" fmla="*/ 0 h 2334677"/>
                <a:gd name="connsiteX1" fmla="*/ 3891128 w 3891128"/>
                <a:gd name="connsiteY1" fmla="*/ 0 h 2334677"/>
                <a:gd name="connsiteX2" fmla="*/ 3891128 w 3891128"/>
                <a:gd name="connsiteY2" fmla="*/ 2334677 h 2334677"/>
                <a:gd name="connsiteX3" fmla="*/ 0 w 3891128"/>
                <a:gd name="connsiteY3" fmla="*/ 2334677 h 2334677"/>
                <a:gd name="connsiteX4" fmla="*/ 0 w 3891128"/>
                <a:gd name="connsiteY4" fmla="*/ 0 h 23346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91128" h="2334677">
                  <a:moveTo>
                    <a:pt x="0" y="0"/>
                  </a:moveTo>
                  <a:lnTo>
                    <a:pt x="3891128" y="0"/>
                  </a:lnTo>
                  <a:lnTo>
                    <a:pt x="3891128" y="2334677"/>
                  </a:lnTo>
                  <a:lnTo>
                    <a:pt x="0" y="2334677"/>
                  </a:lnTo>
                  <a:lnTo>
                    <a:pt x="0" y="0"/>
                  </a:lnTo>
                  <a:close/>
                </a:path>
              </a:pathLst>
            </a:custGeom>
            <a:solidFill>
              <a:schemeClr val="bg2"/>
            </a:solidFill>
            <a:scene3d>
              <a:camera prst="orthographicFront"/>
              <a:lightRig rig="flat" dir="t"/>
            </a:scene3d>
            <a:sp3d prstMaterial="dkEdge">
              <a:bevelT w="8200" h="38100"/>
            </a:sp3d>
          </p:spPr>
          <p:style>
            <a:lnRef idx="0">
              <a:schemeClr val="lt1">
                <a:hueOff val="0"/>
                <a:satOff val="0"/>
                <a:lumOff val="0"/>
                <a:alphaOff val="0"/>
              </a:schemeClr>
            </a:lnRef>
            <a:fillRef idx="2">
              <a:schemeClr val="accent2">
                <a:hueOff val="0"/>
                <a:satOff val="0"/>
                <a:lumOff val="0"/>
                <a:alphaOff val="0"/>
              </a:schemeClr>
            </a:fillRef>
            <a:effectRef idx="1">
              <a:schemeClr val="accent2">
                <a:hueOff val="0"/>
                <a:satOff val="0"/>
                <a:lumOff val="0"/>
                <a:alphaOff val="0"/>
              </a:schemeClr>
            </a:effectRef>
            <a:fontRef idx="minor">
              <a:schemeClr val="dk1"/>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800" kern="1200" dirty="0" smtClean="0"/>
                <a:t>To introduce SAYEM </a:t>
              </a:r>
              <a:endParaRPr lang="en-US" sz="2800" dirty="0" smtClean="0"/>
            </a:p>
            <a:p>
              <a:pPr lvl="0" algn="ctr" defTabSz="889000">
                <a:lnSpc>
                  <a:spcPct val="90000"/>
                </a:lnSpc>
                <a:spcBef>
                  <a:spcPct val="0"/>
                </a:spcBef>
                <a:spcAft>
                  <a:spcPct val="35000"/>
                </a:spcAft>
              </a:pPr>
              <a:r>
                <a:rPr lang="en-US" sz="2800" kern="1200" dirty="0" smtClean="0"/>
                <a:t>To raise awareness of SAYEM</a:t>
              </a:r>
              <a:endParaRPr lang="en-US" sz="2800" kern="1200" dirty="0">
                <a:latin typeface="Calibri" panose="020F0502020204030204" pitchFamily="34" charset="0"/>
                <a:ea typeface="ヒラギノ角ゴ Pro W3" charset="0"/>
                <a:cs typeface="Calibri" panose="020F0502020204030204" pitchFamily="34" charset="0"/>
              </a:endParaRPr>
            </a:p>
          </p:txBody>
        </p:sp>
        <p:sp>
          <p:nvSpPr>
            <p:cNvPr id="7" name="Serbest Form 6"/>
            <p:cNvSpPr/>
            <p:nvPr/>
          </p:nvSpPr>
          <p:spPr>
            <a:xfrm>
              <a:off x="6234871" y="1065781"/>
              <a:ext cx="3891128" cy="2334677"/>
            </a:xfrm>
            <a:custGeom>
              <a:avLst/>
              <a:gdLst>
                <a:gd name="connsiteX0" fmla="*/ 0 w 3891128"/>
                <a:gd name="connsiteY0" fmla="*/ 0 h 2334677"/>
                <a:gd name="connsiteX1" fmla="*/ 3891128 w 3891128"/>
                <a:gd name="connsiteY1" fmla="*/ 0 h 2334677"/>
                <a:gd name="connsiteX2" fmla="*/ 3891128 w 3891128"/>
                <a:gd name="connsiteY2" fmla="*/ 2334677 h 2334677"/>
                <a:gd name="connsiteX3" fmla="*/ 0 w 3891128"/>
                <a:gd name="connsiteY3" fmla="*/ 2334677 h 2334677"/>
                <a:gd name="connsiteX4" fmla="*/ 0 w 3891128"/>
                <a:gd name="connsiteY4" fmla="*/ 0 h 23346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91128" h="2334677">
                  <a:moveTo>
                    <a:pt x="0" y="0"/>
                  </a:moveTo>
                  <a:lnTo>
                    <a:pt x="3891128" y="0"/>
                  </a:lnTo>
                  <a:lnTo>
                    <a:pt x="3891128" y="2334677"/>
                  </a:lnTo>
                  <a:lnTo>
                    <a:pt x="0" y="2334677"/>
                  </a:lnTo>
                  <a:lnTo>
                    <a:pt x="0" y="0"/>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3">
                <a:hueOff val="0"/>
                <a:satOff val="0"/>
                <a:lumOff val="0"/>
                <a:alphaOff val="0"/>
              </a:schemeClr>
            </a:fillRef>
            <a:effectRef idx="1">
              <a:schemeClr val="accent3">
                <a:hueOff val="0"/>
                <a:satOff val="0"/>
                <a:lumOff val="0"/>
                <a:alphaOff val="0"/>
              </a:schemeClr>
            </a:effectRef>
            <a:fontRef idx="minor">
              <a:schemeClr val="dk1"/>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800" dirty="0" smtClean="0"/>
                <a:t>Open </a:t>
              </a:r>
              <a:r>
                <a:rPr lang="en-US" sz="2800" kern="1200" dirty="0" smtClean="0"/>
                <a:t>SAYEM calls, </a:t>
              </a:r>
            </a:p>
            <a:p>
              <a:pPr lvl="0" algn="ctr" defTabSz="889000">
                <a:lnSpc>
                  <a:spcPct val="90000"/>
                </a:lnSpc>
                <a:spcBef>
                  <a:spcPct val="0"/>
                </a:spcBef>
                <a:spcAft>
                  <a:spcPct val="35000"/>
                </a:spcAft>
              </a:pPr>
              <a:r>
                <a:rPr lang="en-US" sz="2800" kern="1200" dirty="0" smtClean="0"/>
                <a:t>To evaluate the applications, </a:t>
              </a:r>
              <a:r>
                <a:rPr lang="en-US" sz="2800" dirty="0" smtClean="0"/>
                <a:t>T</a:t>
              </a:r>
              <a:r>
                <a:rPr lang="en-US" sz="2800" kern="1200" dirty="0" smtClean="0"/>
                <a:t>o </a:t>
              </a:r>
              <a:r>
                <a:rPr lang="en-US" sz="2800" dirty="0" smtClean="0"/>
                <a:t>f</a:t>
              </a:r>
              <a:r>
                <a:rPr lang="en-US" sz="2800" kern="1200" dirty="0" smtClean="0"/>
                <a:t>ollowing the projects </a:t>
              </a:r>
            </a:p>
            <a:p>
              <a:pPr lvl="0" algn="ctr" defTabSz="889000">
                <a:lnSpc>
                  <a:spcPct val="90000"/>
                </a:lnSpc>
                <a:spcBef>
                  <a:spcPct val="0"/>
                </a:spcBef>
                <a:spcAft>
                  <a:spcPct val="35000"/>
                </a:spcAft>
              </a:pPr>
              <a:r>
                <a:rPr lang="en-US" sz="2800" noProof="0" dirty="0" smtClean="0">
                  <a:latin typeface="Calibri" panose="020F0502020204030204" pitchFamily="34" charset="0"/>
                  <a:ea typeface="ヒラギノ角ゴ Pro W3" charset="0"/>
                  <a:cs typeface="Calibri" panose="020F0502020204030204" pitchFamily="34" charset="0"/>
                </a:rPr>
                <a:t>To </a:t>
              </a:r>
              <a:r>
                <a:rPr lang="en-US" sz="2800" dirty="0" smtClean="0">
                  <a:latin typeface="Calibri" panose="020F0502020204030204" pitchFamily="34" charset="0"/>
                  <a:ea typeface="ヒラギノ角ゴ Pro W3" charset="0"/>
                  <a:cs typeface="Calibri" panose="020F0502020204030204" pitchFamily="34" charset="0"/>
                </a:rPr>
                <a:t>f</a:t>
              </a:r>
              <a:r>
                <a:rPr lang="en-US" sz="2800" noProof="0" dirty="0" smtClean="0">
                  <a:latin typeface="Calibri" panose="020F0502020204030204" pitchFamily="34" charset="0"/>
                  <a:ea typeface="ヒラギノ角ゴ Pro W3" charset="0"/>
                  <a:cs typeface="Calibri" panose="020F0502020204030204" pitchFamily="34" charset="0"/>
                </a:rPr>
                <a:t>in</a:t>
              </a:r>
              <a:r>
                <a:rPr lang="tr-TR" sz="2800" noProof="0" dirty="0" smtClean="0">
                  <a:latin typeface="Calibri" panose="020F0502020204030204" pitchFamily="34" charset="0"/>
                  <a:ea typeface="ヒラギノ角ゴ Pro W3" charset="0"/>
                  <a:cs typeface="Calibri" panose="020F0502020204030204" pitchFamily="34" charset="0"/>
                </a:rPr>
                <a:t>a</a:t>
              </a:r>
              <a:r>
                <a:rPr lang="en-US" sz="2800" noProof="0" dirty="0" smtClean="0">
                  <a:latin typeface="Calibri" panose="020F0502020204030204" pitchFamily="34" charset="0"/>
                  <a:ea typeface="ヒラギノ角ゴ Pro W3" charset="0"/>
                  <a:cs typeface="Calibri" panose="020F0502020204030204" pitchFamily="34" charset="0"/>
                </a:rPr>
                <a:t>l</a:t>
              </a:r>
              <a:r>
                <a:rPr lang="tr-TR" sz="2800" noProof="0" dirty="0" smtClean="0">
                  <a:latin typeface="Calibri" panose="020F0502020204030204" pitchFamily="34" charset="0"/>
                  <a:ea typeface="ヒラギノ角ゴ Pro W3" charset="0"/>
                  <a:cs typeface="Calibri" panose="020F0502020204030204" pitchFamily="34" charset="0"/>
                </a:rPr>
                <a:t>i</a:t>
              </a:r>
              <a:r>
                <a:rPr lang="en-US" sz="2800" noProof="0" dirty="0" err="1" smtClean="0">
                  <a:latin typeface="Calibri" panose="020F0502020204030204" pitchFamily="34" charset="0"/>
                  <a:ea typeface="ヒラギノ角ゴ Pro W3" charset="0"/>
                  <a:cs typeface="Calibri" panose="020F0502020204030204" pitchFamily="34" charset="0"/>
                </a:rPr>
                <a:t>ze</a:t>
              </a:r>
              <a:r>
                <a:rPr lang="en-US" sz="2800" noProof="0" dirty="0" smtClean="0">
                  <a:latin typeface="Calibri" panose="020F0502020204030204" pitchFamily="34" charset="0"/>
                  <a:ea typeface="ヒラギノ角ゴ Pro W3" charset="0"/>
                  <a:cs typeface="Calibri" panose="020F0502020204030204" pitchFamily="34" charset="0"/>
                </a:rPr>
                <a:t> the projects</a:t>
              </a:r>
              <a:endParaRPr lang="en-US" sz="2800" kern="1200" noProof="0" dirty="0">
                <a:latin typeface="Calibri" panose="020F0502020204030204" pitchFamily="34" charset="0"/>
                <a:ea typeface="ヒラギノ角ゴ Pro W3" charset="0"/>
                <a:cs typeface="Calibri" panose="020F0502020204030204" pitchFamily="34" charset="0"/>
              </a:endParaRPr>
            </a:p>
          </p:txBody>
        </p:sp>
        <p:sp>
          <p:nvSpPr>
            <p:cNvPr id="8" name="Serbest Form 7"/>
            <p:cNvSpPr/>
            <p:nvPr/>
          </p:nvSpPr>
          <p:spPr>
            <a:xfrm>
              <a:off x="1919454" y="3736808"/>
              <a:ext cx="3891128" cy="2334677"/>
            </a:xfrm>
            <a:custGeom>
              <a:avLst/>
              <a:gdLst>
                <a:gd name="connsiteX0" fmla="*/ 0 w 3891128"/>
                <a:gd name="connsiteY0" fmla="*/ 0 h 2334677"/>
                <a:gd name="connsiteX1" fmla="*/ 3891128 w 3891128"/>
                <a:gd name="connsiteY1" fmla="*/ 0 h 2334677"/>
                <a:gd name="connsiteX2" fmla="*/ 3891128 w 3891128"/>
                <a:gd name="connsiteY2" fmla="*/ 2334677 h 2334677"/>
                <a:gd name="connsiteX3" fmla="*/ 0 w 3891128"/>
                <a:gd name="connsiteY3" fmla="*/ 2334677 h 2334677"/>
                <a:gd name="connsiteX4" fmla="*/ 0 w 3891128"/>
                <a:gd name="connsiteY4" fmla="*/ 0 h 23346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91128" h="2334677">
                  <a:moveTo>
                    <a:pt x="0" y="0"/>
                  </a:moveTo>
                  <a:lnTo>
                    <a:pt x="3891128" y="0"/>
                  </a:lnTo>
                  <a:lnTo>
                    <a:pt x="3891128" y="2334677"/>
                  </a:lnTo>
                  <a:lnTo>
                    <a:pt x="0" y="2334677"/>
                  </a:lnTo>
                  <a:lnTo>
                    <a:pt x="0" y="0"/>
                  </a:lnTo>
                  <a:close/>
                </a:path>
              </a:pathLst>
            </a:custGeom>
            <a:solidFill>
              <a:srgbClr val="FFCCCC">
                <a:alpha val="54118"/>
              </a:srgbClr>
            </a:solidFill>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800" kern="1200" dirty="0" smtClean="0"/>
                <a:t>To consider SAYEM road maps while opening new calls</a:t>
              </a:r>
              <a:endParaRPr lang="en-US" sz="2800" kern="1200" dirty="0">
                <a:latin typeface="Calibri" panose="020F0502020204030204" pitchFamily="34" charset="0"/>
                <a:ea typeface="ヒラギノ角ゴ Pro W3" charset="0"/>
                <a:cs typeface="Calibri" panose="020F0502020204030204" pitchFamily="34" charset="0"/>
              </a:endParaRPr>
            </a:p>
          </p:txBody>
        </p:sp>
        <p:sp>
          <p:nvSpPr>
            <p:cNvPr id="9" name="Serbest Form 8"/>
            <p:cNvSpPr/>
            <p:nvPr/>
          </p:nvSpPr>
          <p:spPr>
            <a:xfrm>
              <a:off x="6173313" y="3763190"/>
              <a:ext cx="3891128" cy="2334677"/>
            </a:xfrm>
            <a:custGeom>
              <a:avLst/>
              <a:gdLst>
                <a:gd name="connsiteX0" fmla="*/ 0 w 3891128"/>
                <a:gd name="connsiteY0" fmla="*/ 0 h 2334677"/>
                <a:gd name="connsiteX1" fmla="*/ 3891128 w 3891128"/>
                <a:gd name="connsiteY1" fmla="*/ 0 h 2334677"/>
                <a:gd name="connsiteX2" fmla="*/ 3891128 w 3891128"/>
                <a:gd name="connsiteY2" fmla="*/ 2334677 h 2334677"/>
                <a:gd name="connsiteX3" fmla="*/ 0 w 3891128"/>
                <a:gd name="connsiteY3" fmla="*/ 2334677 h 2334677"/>
                <a:gd name="connsiteX4" fmla="*/ 0 w 3891128"/>
                <a:gd name="connsiteY4" fmla="*/ 0 h 23346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91128" h="2334677">
                  <a:moveTo>
                    <a:pt x="0" y="0"/>
                  </a:moveTo>
                  <a:lnTo>
                    <a:pt x="3891128" y="0"/>
                  </a:lnTo>
                  <a:lnTo>
                    <a:pt x="3891128" y="2334677"/>
                  </a:lnTo>
                  <a:lnTo>
                    <a:pt x="0" y="2334677"/>
                  </a:lnTo>
                  <a:lnTo>
                    <a:pt x="0" y="0"/>
                  </a:lnTo>
                  <a:close/>
                </a:path>
              </a:pathLst>
            </a:custGeom>
            <a:solidFill>
              <a:schemeClr val="accent1">
                <a:lumMod val="20000"/>
                <a:lumOff val="80000"/>
              </a:schemeClr>
            </a:solidFill>
            <a:scene3d>
              <a:camera prst="orthographicFront"/>
              <a:lightRig rig="flat" dir="t"/>
            </a:scene3d>
            <a:sp3d prstMaterial="dkEdge">
              <a:bevelT w="8200" h="38100"/>
            </a:sp3d>
          </p:spPr>
          <p:style>
            <a:lnRef idx="0">
              <a:schemeClr val="lt1">
                <a:hueOff val="0"/>
                <a:satOff val="0"/>
                <a:lumOff val="0"/>
                <a:alphaOff val="0"/>
              </a:schemeClr>
            </a:lnRef>
            <a:fillRef idx="2">
              <a:schemeClr val="accent5">
                <a:hueOff val="0"/>
                <a:satOff val="0"/>
                <a:lumOff val="0"/>
                <a:alphaOff val="0"/>
              </a:schemeClr>
            </a:fillRef>
            <a:effectRef idx="1">
              <a:schemeClr val="accent5">
                <a:hueOff val="0"/>
                <a:satOff val="0"/>
                <a:lumOff val="0"/>
                <a:alphaOff val="0"/>
              </a:schemeClr>
            </a:effectRef>
            <a:fontRef idx="minor">
              <a:schemeClr val="dk1"/>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800" kern="1200" dirty="0" smtClean="0"/>
                <a:t>To participate as an </a:t>
              </a:r>
              <a:r>
                <a:rPr lang="en-US" sz="2800" dirty="0" smtClean="0"/>
                <a:t>o</a:t>
              </a:r>
              <a:r>
                <a:rPr lang="en-US" sz="2800" kern="1200" dirty="0" smtClean="0"/>
                <a:t>bserver in SAYEM actions and management</a:t>
              </a:r>
              <a:endParaRPr lang="en-US" sz="2800" kern="1200" dirty="0"/>
            </a:p>
          </p:txBody>
        </p:sp>
      </p:grpSp>
    </p:spTree>
    <p:extLst>
      <p:ext uri="{BB962C8B-B14F-4D97-AF65-F5344CB8AC3E}">
        <p14:creationId xmlns:p14="http://schemas.microsoft.com/office/powerpoint/2010/main" val="27732414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1591740" y="0"/>
            <a:ext cx="8624921" cy="706438"/>
          </a:xfrm>
        </p:spPr>
        <p:txBody>
          <a:bodyPr>
            <a:normAutofit/>
          </a:bodyPr>
          <a:lstStyle/>
          <a:p>
            <a:pPr fontAlgn="b"/>
            <a:r>
              <a:rPr lang="tr-TR" sz="4000" dirty="0" smtClean="0">
                <a:solidFill>
                  <a:srgbClr val="FF0000"/>
                </a:solidFill>
                <a:latin typeface="+mj-lt"/>
              </a:rPr>
              <a:t>TÜBİTAK </a:t>
            </a:r>
            <a:r>
              <a:rPr lang="en-US" sz="4000" dirty="0" smtClean="0">
                <a:solidFill>
                  <a:srgbClr val="FF0000"/>
                </a:solidFill>
                <a:latin typeface="+mj-lt"/>
              </a:rPr>
              <a:t>Support Rate-Ove</a:t>
            </a:r>
            <a:r>
              <a:rPr lang="tr-TR" sz="4000" dirty="0" smtClean="0">
                <a:solidFill>
                  <a:srgbClr val="FF0000"/>
                </a:solidFill>
                <a:latin typeface="+mj-lt"/>
              </a:rPr>
              <a:t>r</a:t>
            </a:r>
            <a:r>
              <a:rPr lang="en-US" sz="4000" dirty="0" smtClean="0">
                <a:solidFill>
                  <a:srgbClr val="FF0000"/>
                </a:solidFill>
                <a:latin typeface="+mj-lt"/>
              </a:rPr>
              <a:t>head Ratio</a:t>
            </a:r>
            <a:endParaRPr lang="en-US" sz="4000" dirty="0">
              <a:solidFill>
                <a:srgbClr val="FF0000"/>
              </a:solidFill>
              <a:latin typeface="+mj-l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39793092"/>
              </p:ext>
            </p:extLst>
          </p:nvPr>
        </p:nvGraphicFramePr>
        <p:xfrm>
          <a:off x="1978428" y="1093552"/>
          <a:ext cx="7332626" cy="4432561"/>
        </p:xfrm>
        <a:graphic>
          <a:graphicData uri="http://schemas.openxmlformats.org/drawingml/2006/table">
            <a:tbl>
              <a:tblPr>
                <a:tableStyleId>{0505E3EF-67EA-436B-97B2-0124C06EBD24}</a:tableStyleId>
              </a:tblPr>
              <a:tblGrid>
                <a:gridCol w="2743041">
                  <a:extLst>
                    <a:ext uri="{9D8B030D-6E8A-4147-A177-3AD203B41FA5}">
                      <a16:colId xmlns:a16="http://schemas.microsoft.com/office/drawing/2014/main" val="20000"/>
                    </a:ext>
                  </a:extLst>
                </a:gridCol>
                <a:gridCol w="2224454">
                  <a:extLst>
                    <a:ext uri="{9D8B030D-6E8A-4147-A177-3AD203B41FA5}">
                      <a16:colId xmlns:a16="http://schemas.microsoft.com/office/drawing/2014/main" val="20001"/>
                    </a:ext>
                  </a:extLst>
                </a:gridCol>
                <a:gridCol w="2365131">
                  <a:extLst>
                    <a:ext uri="{9D8B030D-6E8A-4147-A177-3AD203B41FA5}">
                      <a16:colId xmlns:a16="http://schemas.microsoft.com/office/drawing/2014/main" val="20003"/>
                    </a:ext>
                  </a:extLst>
                </a:gridCol>
              </a:tblGrid>
              <a:tr h="1028261">
                <a:tc>
                  <a:txBody>
                    <a:bodyPr/>
                    <a:lstStyle/>
                    <a:p>
                      <a:pPr algn="ctr" fontAlgn="ctr"/>
                      <a:r>
                        <a:rPr lang="en-US" sz="2400" b="1" u="none" strike="noStrike" noProof="0" dirty="0" smtClean="0">
                          <a:effectLst/>
                        </a:rPr>
                        <a:t>Organization</a:t>
                      </a:r>
                      <a:r>
                        <a:rPr lang="en-US" sz="2400" b="1" u="none" strike="noStrike" baseline="0" noProof="0" dirty="0" smtClean="0">
                          <a:effectLst/>
                        </a:rPr>
                        <a:t> type</a:t>
                      </a:r>
                      <a:r>
                        <a:rPr lang="en-US" sz="2400" b="1" u="none" strike="noStrike" noProof="0" dirty="0" smtClean="0">
                          <a:effectLst/>
                        </a:rPr>
                        <a:t> </a:t>
                      </a:r>
                      <a:endParaRPr lang="en-US" sz="2400" b="1" i="0" u="none" strike="noStrike" noProof="0" dirty="0">
                        <a:solidFill>
                          <a:schemeClr val="tx1"/>
                        </a:solidFill>
                        <a:effectLst/>
                        <a:latin typeface="Calibri"/>
                      </a:endParaRPr>
                    </a:p>
                  </a:txBody>
                  <a:tcPr marL="9524" marR="9524" marT="9525" marB="0" anchor="b"/>
                </a:tc>
                <a:tc>
                  <a:txBody>
                    <a:bodyPr/>
                    <a:lstStyle/>
                    <a:p>
                      <a:pPr algn="ctr" fontAlgn="ctr"/>
                      <a:r>
                        <a:rPr lang="en-US" sz="2400" b="1" i="0" u="none" strike="noStrike" noProof="0" dirty="0" smtClean="0">
                          <a:solidFill>
                            <a:schemeClr val="dk1"/>
                          </a:solidFill>
                          <a:effectLst/>
                          <a:latin typeface="+mn-lt"/>
                        </a:rPr>
                        <a:t>SAYEM Phase 1</a:t>
                      </a:r>
                      <a:endParaRPr lang="en-US" sz="2400" b="1" i="0" u="none" strike="noStrike" noProof="0" dirty="0">
                        <a:solidFill>
                          <a:schemeClr val="tx1"/>
                        </a:solidFill>
                        <a:effectLst/>
                        <a:latin typeface="Calibri"/>
                      </a:endParaRPr>
                    </a:p>
                  </a:txBody>
                  <a:tcPr marL="9524" marR="9524" marT="9525" marB="0" anchor="b"/>
                </a:tc>
                <a:tc>
                  <a:txBody>
                    <a:bodyPr/>
                    <a:lstStyle/>
                    <a:p>
                      <a:pPr algn="ctr" fontAlgn="ctr"/>
                      <a:r>
                        <a:rPr lang="tr-TR" sz="2400" b="1" u="none" strike="noStrike" noProof="0" dirty="0" smtClean="0">
                          <a:effectLst/>
                        </a:rPr>
                        <a:t>SAYEM </a:t>
                      </a:r>
                      <a:r>
                        <a:rPr lang="en-US" sz="2400" b="1" u="none" strike="noStrike" noProof="0" dirty="0" smtClean="0">
                          <a:effectLst/>
                        </a:rPr>
                        <a:t>Phase 2</a:t>
                      </a:r>
                      <a:endParaRPr lang="en-US" sz="2400" b="1" i="0" u="none" strike="noStrike" noProof="0" dirty="0">
                        <a:solidFill>
                          <a:schemeClr val="tx1"/>
                        </a:solidFill>
                        <a:effectLst/>
                        <a:latin typeface="Calibri"/>
                      </a:endParaRPr>
                    </a:p>
                  </a:txBody>
                  <a:tcPr marL="9524" marR="9524" marT="9525" marB="0" anchor="b"/>
                </a:tc>
                <a:extLst>
                  <a:ext uri="{0D108BD9-81ED-4DB2-BD59-A6C34878D82A}">
                    <a16:rowId xmlns:a16="http://schemas.microsoft.com/office/drawing/2014/main" val="10001"/>
                  </a:ext>
                </a:extLst>
              </a:tr>
              <a:tr h="852605">
                <a:tc>
                  <a:txBody>
                    <a:bodyPr/>
                    <a:lstStyle/>
                    <a:p>
                      <a:pPr algn="ctr" fontAlgn="ctr"/>
                      <a:r>
                        <a:rPr lang="en-US" sz="2400" u="none" strike="noStrike" noProof="0" dirty="0" smtClean="0">
                          <a:effectLst/>
                        </a:rPr>
                        <a:t>SME</a:t>
                      </a:r>
                      <a:endParaRPr lang="en-US" sz="2400" b="1" i="0" u="none" strike="noStrike" noProof="0" dirty="0">
                        <a:solidFill>
                          <a:schemeClr val="tx1"/>
                        </a:solidFill>
                        <a:effectLst/>
                        <a:latin typeface="Calibri"/>
                      </a:endParaRPr>
                    </a:p>
                  </a:txBody>
                  <a:tcPr marL="9524" marR="9524" marT="9525" marB="0" anchor="ctr"/>
                </a:tc>
                <a:tc>
                  <a:txBody>
                    <a:bodyPr/>
                    <a:lstStyle/>
                    <a:p>
                      <a:pPr algn="ctr" fontAlgn="ctr"/>
                      <a:r>
                        <a:rPr lang="en-US" sz="2400" u="none" strike="noStrike" noProof="0" dirty="0" smtClean="0">
                          <a:effectLst/>
                        </a:rPr>
                        <a:t>up to 100%</a:t>
                      </a:r>
                      <a:endParaRPr lang="en-US" sz="2400" b="0" i="0" u="none" strike="noStrike" noProof="0" dirty="0">
                        <a:solidFill>
                          <a:schemeClr val="tx1"/>
                        </a:solidFill>
                        <a:effectLst/>
                        <a:latin typeface="+mn-lt"/>
                      </a:endParaRPr>
                    </a:p>
                  </a:txBody>
                  <a:tcPr marL="9524" marR="9524" marT="9525" marB="0" anchor="b"/>
                </a:tc>
                <a:tc>
                  <a:txBody>
                    <a:bodyPr/>
                    <a:lstStyle/>
                    <a:p>
                      <a:pPr algn="ctr" fontAlgn="ctr"/>
                      <a:r>
                        <a:rPr lang="en-US" sz="2400" u="none" strike="noStrike" noProof="0" dirty="0" smtClean="0">
                          <a:effectLst/>
                        </a:rPr>
                        <a:t>75%</a:t>
                      </a:r>
                      <a:endParaRPr lang="en-US" sz="2400" b="0" i="0" u="none" strike="noStrike" noProof="0" dirty="0">
                        <a:solidFill>
                          <a:schemeClr val="tx1"/>
                        </a:solidFill>
                        <a:effectLst/>
                        <a:latin typeface="Calibri"/>
                      </a:endParaRPr>
                    </a:p>
                  </a:txBody>
                  <a:tcPr marL="9524" marR="9524" marT="9525" marB="0" anchor="b"/>
                </a:tc>
                <a:extLst>
                  <a:ext uri="{0D108BD9-81ED-4DB2-BD59-A6C34878D82A}">
                    <a16:rowId xmlns:a16="http://schemas.microsoft.com/office/drawing/2014/main" val="10002"/>
                  </a:ext>
                </a:extLst>
              </a:tr>
              <a:tr h="782909">
                <a:tc>
                  <a:txBody>
                    <a:bodyPr/>
                    <a:lstStyle/>
                    <a:p>
                      <a:pPr marL="0" algn="ctr" defTabSz="914400" rtl="0" eaLnBrk="1" fontAlgn="ctr" latinLnBrk="0" hangingPunct="1"/>
                      <a:r>
                        <a:rPr lang="en-US" sz="2400" u="none" strike="noStrike" kern="1200" noProof="0" dirty="0" smtClean="0">
                          <a:effectLst/>
                        </a:rPr>
                        <a:t>Large enterprise</a:t>
                      </a:r>
                      <a:endParaRPr lang="en-US" sz="2400" b="1" i="0" u="none" strike="noStrike" kern="1200" noProof="0" dirty="0">
                        <a:solidFill>
                          <a:schemeClr val="tx1"/>
                        </a:solidFill>
                        <a:effectLst/>
                        <a:latin typeface="Calibri"/>
                        <a:ea typeface="+mn-ea"/>
                        <a:cs typeface="+mn-cs"/>
                      </a:endParaRPr>
                    </a:p>
                  </a:txBody>
                  <a:tcPr marL="9524" marR="9524" marT="9525" marB="0" anchor="b"/>
                </a:tc>
                <a:tc>
                  <a:txBody>
                    <a:bodyPr/>
                    <a:lstStyle/>
                    <a:p>
                      <a:pPr algn="ctr" fontAlgn="ctr"/>
                      <a:r>
                        <a:rPr lang="en-US" sz="2400" u="none" strike="noStrike" noProof="0" dirty="0" smtClean="0">
                          <a:effectLst/>
                        </a:rPr>
                        <a:t>up to 100%</a:t>
                      </a:r>
                      <a:endParaRPr lang="en-US" sz="2400" b="0" i="0" u="none" strike="noStrike" noProof="0" dirty="0">
                        <a:solidFill>
                          <a:schemeClr val="tx1"/>
                        </a:solidFill>
                        <a:effectLst/>
                        <a:latin typeface="+mn-lt"/>
                      </a:endParaRPr>
                    </a:p>
                  </a:txBody>
                  <a:tcPr marL="9524" marR="9524" marT="9525" marB="0" anchor="b"/>
                </a:tc>
                <a:tc>
                  <a:txBody>
                    <a:bodyPr/>
                    <a:lstStyle/>
                    <a:p>
                      <a:pPr algn="ctr" fontAlgn="ctr"/>
                      <a:r>
                        <a:rPr lang="en-US" sz="2400" u="none" strike="noStrike" noProof="0" dirty="0" smtClean="0">
                          <a:effectLst/>
                        </a:rPr>
                        <a:t>60%</a:t>
                      </a:r>
                      <a:endParaRPr lang="en-US" sz="2400" b="0" i="0" u="none" strike="noStrike" noProof="0" dirty="0">
                        <a:solidFill>
                          <a:schemeClr val="tx1"/>
                        </a:solidFill>
                        <a:effectLst/>
                        <a:latin typeface="Calibri"/>
                      </a:endParaRPr>
                    </a:p>
                  </a:txBody>
                  <a:tcPr marL="9524" marR="9524" marT="9525" marB="0" anchor="b"/>
                </a:tc>
                <a:extLst>
                  <a:ext uri="{0D108BD9-81ED-4DB2-BD59-A6C34878D82A}">
                    <a16:rowId xmlns:a16="http://schemas.microsoft.com/office/drawing/2014/main" val="10003"/>
                  </a:ext>
                </a:extLst>
              </a:tr>
              <a:tr h="782909">
                <a:tc>
                  <a:txBody>
                    <a:bodyPr/>
                    <a:lstStyle/>
                    <a:p>
                      <a:pPr algn="ctr" fontAlgn="ctr"/>
                      <a:r>
                        <a:rPr lang="en-US" sz="2400" u="none" strike="noStrike" noProof="0" dirty="0" smtClean="0">
                          <a:effectLst/>
                        </a:rPr>
                        <a:t>University</a:t>
                      </a:r>
                      <a:endParaRPr lang="en-US" sz="2400" b="1" i="0" u="none" strike="noStrike" noProof="0" dirty="0">
                        <a:solidFill>
                          <a:schemeClr val="tx1"/>
                        </a:solidFill>
                        <a:effectLst/>
                        <a:latin typeface="Calibri"/>
                      </a:endParaRPr>
                    </a:p>
                  </a:txBody>
                  <a:tcPr marL="9524" marR="9524" marT="9525" marB="0" anchor="b"/>
                </a:tc>
                <a:tc>
                  <a:txBody>
                    <a:bodyPr/>
                    <a:lstStyle/>
                    <a:p>
                      <a:pPr algn="ctr" fontAlgn="ctr"/>
                      <a:r>
                        <a:rPr lang="en-US" sz="2400" u="none" strike="noStrike" noProof="0" dirty="0" smtClean="0">
                          <a:effectLst/>
                        </a:rPr>
                        <a:t>up to 100%</a:t>
                      </a:r>
                      <a:endParaRPr lang="en-US" sz="2400" b="0" i="0" u="none" strike="noStrike" noProof="0" dirty="0">
                        <a:solidFill>
                          <a:schemeClr val="tx1"/>
                        </a:solidFill>
                        <a:effectLst/>
                        <a:latin typeface="+mn-lt"/>
                      </a:endParaRPr>
                    </a:p>
                  </a:txBody>
                  <a:tcPr marL="9524" marR="9524" marT="9525" marB="0" anchor="b"/>
                </a:tc>
                <a:tc>
                  <a:txBody>
                    <a:bodyPr/>
                    <a:lstStyle/>
                    <a:p>
                      <a:pPr algn="ctr" fontAlgn="ctr"/>
                      <a:r>
                        <a:rPr lang="en-US" sz="2400" u="none" strike="noStrike" noProof="0" dirty="0" smtClean="0">
                          <a:effectLst/>
                        </a:rPr>
                        <a:t>up to 100%</a:t>
                      </a:r>
                      <a:endParaRPr lang="en-US" sz="2400" b="0" i="0" u="none" strike="noStrike" noProof="0" dirty="0">
                        <a:solidFill>
                          <a:schemeClr val="tx1"/>
                        </a:solidFill>
                        <a:effectLst/>
                        <a:latin typeface="Calibri"/>
                      </a:endParaRPr>
                    </a:p>
                  </a:txBody>
                  <a:tcPr marL="9524" marR="9524" marT="9525" marB="0" anchor="b"/>
                </a:tc>
                <a:extLst>
                  <a:ext uri="{0D108BD9-81ED-4DB2-BD59-A6C34878D82A}">
                    <a16:rowId xmlns:a16="http://schemas.microsoft.com/office/drawing/2014/main" val="10004"/>
                  </a:ext>
                </a:extLst>
              </a:tr>
              <a:tr h="985877">
                <a:tc>
                  <a:txBody>
                    <a:bodyPr/>
                    <a:lstStyle/>
                    <a:p>
                      <a:pPr algn="ctr" fontAlgn="ctr"/>
                      <a:r>
                        <a:rPr lang="en-US" sz="2400" u="none" strike="noStrike" noProof="0" dirty="0" smtClean="0">
                          <a:effectLst/>
                        </a:rPr>
                        <a:t>Overhead ratio</a:t>
                      </a:r>
                      <a:endParaRPr lang="en-US" sz="2400" b="1" i="0" u="none" strike="noStrike" kern="1200" noProof="0" dirty="0">
                        <a:solidFill>
                          <a:schemeClr val="tx1"/>
                        </a:solidFill>
                        <a:effectLst/>
                        <a:latin typeface="Calibri"/>
                        <a:ea typeface="+mn-ea"/>
                        <a:cs typeface="+mn-cs"/>
                      </a:endParaRPr>
                    </a:p>
                  </a:txBody>
                  <a:tcPr marL="9524" marR="9524" marT="9525" marB="0" anchor="b"/>
                </a:tc>
                <a:tc gridSpan="2">
                  <a:txBody>
                    <a:bodyPr/>
                    <a:lstStyle/>
                    <a:p>
                      <a:pPr algn="ctr" fontAlgn="ctr"/>
                      <a:r>
                        <a:rPr lang="en-US" sz="2400" u="none" strike="noStrike" noProof="0" dirty="0" smtClean="0">
                          <a:effectLst/>
                        </a:rPr>
                        <a:t>up to 20%</a:t>
                      </a:r>
                      <a:endParaRPr lang="en-US" sz="2400" b="1" i="0" u="none" strike="noStrike" noProof="0" dirty="0">
                        <a:solidFill>
                          <a:schemeClr val="tx1"/>
                        </a:solidFill>
                        <a:effectLst/>
                        <a:latin typeface="Calibri"/>
                      </a:endParaRPr>
                    </a:p>
                  </a:txBody>
                  <a:tcPr marL="9524" marR="9524" marT="9525" marB="0" anchor="b"/>
                </a:tc>
                <a:tc hMerge="1">
                  <a:txBody>
                    <a:bodyPr/>
                    <a:lstStyle/>
                    <a:p>
                      <a:pPr algn="ctr" fontAlgn="b"/>
                      <a:endParaRPr lang="tr-TR" sz="1800" b="0" i="0" u="none" strike="noStrike" dirty="0">
                        <a:solidFill>
                          <a:srgbClr val="FA7D00"/>
                        </a:solidFill>
                        <a:effectLst/>
                        <a:latin typeface="Calibri"/>
                      </a:endParaRPr>
                    </a:p>
                  </a:txBody>
                  <a:tcPr marL="9524" marR="9524" marT="9525" marB="0" anchor="b"/>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832734402"/>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p:cNvGraphicFramePr>
            <a:graphicFrameLocks noGrp="1"/>
          </p:cNvGraphicFramePr>
          <p:nvPr>
            <p:ph idx="1"/>
            <p:extLst>
              <p:ext uri="{D42A27DB-BD31-4B8C-83A1-F6EECF244321}">
                <p14:modId xmlns:p14="http://schemas.microsoft.com/office/powerpoint/2010/main" val="2996201719"/>
              </p:ext>
            </p:extLst>
          </p:nvPr>
        </p:nvGraphicFramePr>
        <p:xfrm>
          <a:off x="978876" y="1065420"/>
          <a:ext cx="10287000" cy="50736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019606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17864" y="212512"/>
            <a:ext cx="10515600" cy="719474"/>
          </a:xfrm>
        </p:spPr>
        <p:txBody>
          <a:bodyPr/>
          <a:lstStyle/>
          <a:p>
            <a:r>
              <a:rPr lang="tr-TR" b="1" dirty="0" smtClean="0">
                <a:solidFill>
                  <a:srgbClr val="FF0000"/>
                </a:solidFill>
              </a:rPr>
              <a:t>SAYEM </a:t>
            </a:r>
            <a:r>
              <a:rPr lang="tr-TR" b="1" dirty="0" err="1" smtClean="0">
                <a:solidFill>
                  <a:srgbClr val="FF0000"/>
                </a:solidFill>
              </a:rPr>
              <a:t>Phase</a:t>
            </a:r>
            <a:r>
              <a:rPr lang="tr-TR" b="1" dirty="0" smtClean="0">
                <a:solidFill>
                  <a:srgbClr val="FF0000"/>
                </a:solidFill>
              </a:rPr>
              <a:t> 1 </a:t>
            </a:r>
            <a:r>
              <a:rPr lang="tr-TR" b="1" dirty="0">
                <a:solidFill>
                  <a:srgbClr val="FF0000"/>
                </a:solidFill>
              </a:rPr>
              <a:t>Call- 2018</a:t>
            </a:r>
            <a:endParaRPr lang="en-GB" dirty="0"/>
          </a:p>
        </p:txBody>
      </p:sp>
      <p:grpSp>
        <p:nvGrpSpPr>
          <p:cNvPr id="4" name="Grup 3"/>
          <p:cNvGrpSpPr/>
          <p:nvPr/>
        </p:nvGrpSpPr>
        <p:grpSpPr>
          <a:xfrm>
            <a:off x="1151792" y="1065781"/>
            <a:ext cx="9692055" cy="5343811"/>
            <a:chOff x="1919454" y="1065781"/>
            <a:chExt cx="8206545" cy="5032086"/>
          </a:xfrm>
        </p:grpSpPr>
        <p:sp>
          <p:nvSpPr>
            <p:cNvPr id="5" name="Serbest Form 4"/>
            <p:cNvSpPr/>
            <p:nvPr/>
          </p:nvSpPr>
          <p:spPr>
            <a:xfrm>
              <a:off x="1919454" y="1065781"/>
              <a:ext cx="3891128" cy="2334677"/>
            </a:xfrm>
            <a:custGeom>
              <a:avLst/>
              <a:gdLst>
                <a:gd name="connsiteX0" fmla="*/ 0 w 3891128"/>
                <a:gd name="connsiteY0" fmla="*/ 0 h 2334677"/>
                <a:gd name="connsiteX1" fmla="*/ 3891128 w 3891128"/>
                <a:gd name="connsiteY1" fmla="*/ 0 h 2334677"/>
                <a:gd name="connsiteX2" fmla="*/ 3891128 w 3891128"/>
                <a:gd name="connsiteY2" fmla="*/ 2334677 h 2334677"/>
                <a:gd name="connsiteX3" fmla="*/ 0 w 3891128"/>
                <a:gd name="connsiteY3" fmla="*/ 2334677 h 2334677"/>
                <a:gd name="connsiteX4" fmla="*/ 0 w 3891128"/>
                <a:gd name="connsiteY4" fmla="*/ 0 h 23346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91128" h="2334677">
                  <a:moveTo>
                    <a:pt x="0" y="0"/>
                  </a:moveTo>
                  <a:lnTo>
                    <a:pt x="3891128" y="0"/>
                  </a:lnTo>
                  <a:lnTo>
                    <a:pt x="3891128" y="2334677"/>
                  </a:lnTo>
                  <a:lnTo>
                    <a:pt x="0" y="2334677"/>
                  </a:lnTo>
                  <a:lnTo>
                    <a:pt x="0" y="0"/>
                  </a:lnTo>
                  <a:close/>
                </a:path>
              </a:pathLst>
            </a:custGeom>
            <a:solidFill>
              <a:schemeClr val="bg2"/>
            </a:solidFill>
            <a:scene3d>
              <a:camera prst="orthographicFront"/>
              <a:lightRig rig="flat" dir="t"/>
            </a:scene3d>
            <a:sp3d prstMaterial="dkEdge">
              <a:bevelT w="8200" h="38100"/>
            </a:sp3d>
          </p:spPr>
          <p:style>
            <a:lnRef idx="0">
              <a:schemeClr val="lt1">
                <a:hueOff val="0"/>
                <a:satOff val="0"/>
                <a:lumOff val="0"/>
                <a:alphaOff val="0"/>
              </a:schemeClr>
            </a:lnRef>
            <a:fillRef idx="2">
              <a:schemeClr val="accent2">
                <a:hueOff val="0"/>
                <a:satOff val="0"/>
                <a:lumOff val="0"/>
                <a:alphaOff val="0"/>
              </a:schemeClr>
            </a:fillRef>
            <a:effectRef idx="1">
              <a:schemeClr val="accent2">
                <a:hueOff val="0"/>
                <a:satOff val="0"/>
                <a:lumOff val="0"/>
                <a:alphaOff val="0"/>
              </a:schemeClr>
            </a:effectRef>
            <a:fontRef idx="minor">
              <a:schemeClr val="dk1"/>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800" kern="1200" dirty="0" smtClean="0"/>
                <a:t>Total Budget of the call </a:t>
              </a:r>
            </a:p>
            <a:p>
              <a:pPr lvl="0" algn="ctr" defTabSz="889000">
                <a:lnSpc>
                  <a:spcPct val="90000"/>
                </a:lnSpc>
                <a:spcBef>
                  <a:spcPct val="0"/>
                </a:spcBef>
                <a:spcAft>
                  <a:spcPct val="35000"/>
                </a:spcAft>
              </a:pPr>
              <a:r>
                <a:rPr lang="en-US" sz="2800" kern="1200" dirty="0" smtClean="0"/>
                <a:t>2 </a:t>
              </a:r>
              <a:r>
                <a:rPr lang="tr-TR" sz="2800" kern="1200" dirty="0" smtClean="0"/>
                <a:t>5</a:t>
              </a:r>
              <a:r>
                <a:rPr lang="en-US" sz="2800" kern="1200" dirty="0" smtClean="0"/>
                <a:t>00 000 TL</a:t>
              </a:r>
            </a:p>
            <a:p>
              <a:pPr lvl="0" algn="ctr" defTabSz="889000">
                <a:lnSpc>
                  <a:spcPct val="90000"/>
                </a:lnSpc>
                <a:spcBef>
                  <a:spcPct val="0"/>
                </a:spcBef>
                <a:spcAft>
                  <a:spcPct val="35000"/>
                </a:spcAft>
              </a:pPr>
              <a:r>
                <a:rPr lang="tr-TR" sz="2800" kern="1200" dirty="0" smtClean="0"/>
                <a:t> </a:t>
              </a:r>
              <a:endParaRPr lang="tr-TR" sz="2800" kern="1200" noProof="0" dirty="0">
                <a:latin typeface="Calibri" panose="020F0502020204030204" pitchFamily="34" charset="0"/>
                <a:ea typeface="ヒラギノ角ゴ Pro W3" charset="0"/>
                <a:cs typeface="Calibri" panose="020F0502020204030204" pitchFamily="34" charset="0"/>
              </a:endParaRPr>
            </a:p>
          </p:txBody>
        </p:sp>
        <p:sp>
          <p:nvSpPr>
            <p:cNvPr id="6" name="Serbest Form 5"/>
            <p:cNvSpPr/>
            <p:nvPr/>
          </p:nvSpPr>
          <p:spPr>
            <a:xfrm>
              <a:off x="6234871" y="1065781"/>
              <a:ext cx="3891128" cy="2334677"/>
            </a:xfrm>
            <a:custGeom>
              <a:avLst/>
              <a:gdLst>
                <a:gd name="connsiteX0" fmla="*/ 0 w 3891128"/>
                <a:gd name="connsiteY0" fmla="*/ 0 h 2334677"/>
                <a:gd name="connsiteX1" fmla="*/ 3891128 w 3891128"/>
                <a:gd name="connsiteY1" fmla="*/ 0 h 2334677"/>
                <a:gd name="connsiteX2" fmla="*/ 3891128 w 3891128"/>
                <a:gd name="connsiteY2" fmla="*/ 2334677 h 2334677"/>
                <a:gd name="connsiteX3" fmla="*/ 0 w 3891128"/>
                <a:gd name="connsiteY3" fmla="*/ 2334677 h 2334677"/>
                <a:gd name="connsiteX4" fmla="*/ 0 w 3891128"/>
                <a:gd name="connsiteY4" fmla="*/ 0 h 23346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91128" h="2334677">
                  <a:moveTo>
                    <a:pt x="0" y="0"/>
                  </a:moveTo>
                  <a:lnTo>
                    <a:pt x="3891128" y="0"/>
                  </a:lnTo>
                  <a:lnTo>
                    <a:pt x="3891128" y="2334677"/>
                  </a:lnTo>
                  <a:lnTo>
                    <a:pt x="0" y="2334677"/>
                  </a:lnTo>
                  <a:lnTo>
                    <a:pt x="0" y="0"/>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3">
                <a:hueOff val="0"/>
                <a:satOff val="0"/>
                <a:lumOff val="0"/>
                <a:alphaOff val="0"/>
              </a:schemeClr>
            </a:fillRef>
            <a:effectRef idx="1">
              <a:schemeClr val="accent3">
                <a:hueOff val="0"/>
                <a:satOff val="0"/>
                <a:lumOff val="0"/>
                <a:alphaOff val="0"/>
              </a:schemeClr>
            </a:effectRef>
            <a:fontRef idx="minor">
              <a:schemeClr val="dk1"/>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800" dirty="0" err="1" smtClean="0"/>
                <a:t>Max</a:t>
              </a:r>
              <a:r>
                <a:rPr lang="tr-TR" sz="2800" dirty="0" smtClean="0"/>
                <a:t> Budget of a Project </a:t>
              </a:r>
            </a:p>
            <a:p>
              <a:pPr lvl="0" algn="ctr" defTabSz="889000">
                <a:lnSpc>
                  <a:spcPct val="90000"/>
                </a:lnSpc>
                <a:spcBef>
                  <a:spcPct val="0"/>
                </a:spcBef>
                <a:spcAft>
                  <a:spcPct val="35000"/>
                </a:spcAft>
              </a:pPr>
              <a:r>
                <a:rPr lang="tr-TR" sz="2800" kern="1200" noProof="0" dirty="0" smtClean="0">
                  <a:latin typeface="Calibri" panose="020F0502020204030204" pitchFamily="34" charset="0"/>
                  <a:ea typeface="ヒラギノ角ゴ Pro W3" charset="0"/>
                  <a:cs typeface="Calibri" panose="020F0502020204030204" pitchFamily="34" charset="0"/>
                </a:rPr>
                <a:t>150 000 TL</a:t>
              </a:r>
              <a:endParaRPr lang="tr-TR" sz="2800" kern="1200" noProof="0" dirty="0">
                <a:latin typeface="Calibri" panose="020F0502020204030204" pitchFamily="34" charset="0"/>
                <a:ea typeface="ヒラギノ角ゴ Pro W3" charset="0"/>
                <a:cs typeface="Calibri" panose="020F0502020204030204" pitchFamily="34" charset="0"/>
              </a:endParaRPr>
            </a:p>
          </p:txBody>
        </p:sp>
        <p:sp>
          <p:nvSpPr>
            <p:cNvPr id="7" name="Serbest Form 6"/>
            <p:cNvSpPr/>
            <p:nvPr/>
          </p:nvSpPr>
          <p:spPr>
            <a:xfrm>
              <a:off x="1919454" y="3763190"/>
              <a:ext cx="3891128" cy="2334677"/>
            </a:xfrm>
            <a:custGeom>
              <a:avLst/>
              <a:gdLst>
                <a:gd name="connsiteX0" fmla="*/ 0 w 3891128"/>
                <a:gd name="connsiteY0" fmla="*/ 0 h 2334677"/>
                <a:gd name="connsiteX1" fmla="*/ 3891128 w 3891128"/>
                <a:gd name="connsiteY1" fmla="*/ 0 h 2334677"/>
                <a:gd name="connsiteX2" fmla="*/ 3891128 w 3891128"/>
                <a:gd name="connsiteY2" fmla="*/ 2334677 h 2334677"/>
                <a:gd name="connsiteX3" fmla="*/ 0 w 3891128"/>
                <a:gd name="connsiteY3" fmla="*/ 2334677 h 2334677"/>
                <a:gd name="connsiteX4" fmla="*/ 0 w 3891128"/>
                <a:gd name="connsiteY4" fmla="*/ 0 h 23346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91128" h="2334677">
                  <a:moveTo>
                    <a:pt x="0" y="0"/>
                  </a:moveTo>
                  <a:lnTo>
                    <a:pt x="3891128" y="0"/>
                  </a:lnTo>
                  <a:lnTo>
                    <a:pt x="3891128" y="2334677"/>
                  </a:lnTo>
                  <a:lnTo>
                    <a:pt x="0" y="2334677"/>
                  </a:lnTo>
                  <a:lnTo>
                    <a:pt x="0" y="0"/>
                  </a:lnTo>
                  <a:close/>
                </a:path>
              </a:pathLst>
            </a:custGeom>
            <a:solidFill>
              <a:srgbClr val="FFCCCC">
                <a:alpha val="54118"/>
              </a:srgbClr>
            </a:solidFill>
            <a:scene3d>
              <a:camera prst="orthographicFront"/>
              <a:lightRig rig="flat" dir="t"/>
            </a:scene3d>
            <a:sp3d prstMaterial="dkEdge">
              <a:bevelT w="8200" h="38100"/>
            </a:sp3d>
          </p:spPr>
          <p:style>
            <a:lnRef idx="0">
              <a:schemeClr val="lt1">
                <a:hueOff val="0"/>
                <a:satOff val="0"/>
                <a:lumOff val="0"/>
                <a:alphaOff val="0"/>
              </a:schemeClr>
            </a:lnRef>
            <a:fillRef idx="2">
              <a:schemeClr val="accent4">
                <a:hueOff val="0"/>
                <a:satOff val="0"/>
                <a:lumOff val="0"/>
                <a:alphaOff val="0"/>
              </a:schemeClr>
            </a:fillRef>
            <a:effectRef idx="1">
              <a:schemeClr val="accent4">
                <a:hueOff val="0"/>
                <a:satOff val="0"/>
                <a:lumOff val="0"/>
                <a:alphaOff val="0"/>
              </a:schemeClr>
            </a:effectRef>
            <a:fontRef idx="minor">
              <a:schemeClr val="dk1"/>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800" dirty="0" smtClean="0">
                  <a:latin typeface="Calibri" panose="020F0502020204030204" pitchFamily="34" charset="0"/>
                  <a:ea typeface="ヒラギノ角ゴ Pro W3" charset="0"/>
                  <a:cs typeface="Calibri" panose="020F0502020204030204" pitchFamily="34" charset="0"/>
                </a:rPr>
                <a:t>Project period</a:t>
              </a:r>
            </a:p>
            <a:p>
              <a:pPr lvl="0" algn="ctr" defTabSz="889000">
                <a:lnSpc>
                  <a:spcPct val="90000"/>
                </a:lnSpc>
                <a:spcBef>
                  <a:spcPct val="0"/>
                </a:spcBef>
                <a:spcAft>
                  <a:spcPct val="35000"/>
                </a:spcAft>
              </a:pPr>
              <a:r>
                <a:rPr lang="en-US" sz="2800" dirty="0" smtClean="0">
                  <a:latin typeface="Calibri" panose="020F0502020204030204" pitchFamily="34" charset="0"/>
                  <a:ea typeface="ヒラギノ角ゴ Pro W3" charset="0"/>
                  <a:cs typeface="Calibri" panose="020F0502020204030204" pitchFamily="34" charset="0"/>
                </a:rPr>
                <a:t>Max </a:t>
              </a:r>
              <a:r>
                <a:rPr lang="tr-TR" sz="2800" dirty="0" smtClean="0">
                  <a:latin typeface="Calibri" panose="020F0502020204030204" pitchFamily="34" charset="0"/>
                  <a:ea typeface="ヒラギノ角ゴ Pro W3" charset="0"/>
                  <a:cs typeface="Calibri" panose="020F0502020204030204" pitchFamily="34" charset="0"/>
                </a:rPr>
                <a:t>12</a:t>
              </a:r>
              <a:r>
                <a:rPr lang="en-US" sz="2800" dirty="0" smtClean="0">
                  <a:latin typeface="Calibri" panose="020F0502020204030204" pitchFamily="34" charset="0"/>
                  <a:ea typeface="ヒラギノ角ゴ Pro W3" charset="0"/>
                  <a:cs typeface="Calibri" panose="020F0502020204030204" pitchFamily="34" charset="0"/>
                </a:rPr>
                <a:t> months</a:t>
              </a:r>
              <a:endParaRPr lang="en-US" sz="2800" kern="1200" dirty="0">
                <a:latin typeface="Calibri" panose="020F0502020204030204" pitchFamily="34" charset="0"/>
                <a:ea typeface="ヒラギノ角ゴ Pro W3" charset="0"/>
                <a:cs typeface="Calibri" panose="020F0502020204030204" pitchFamily="34" charset="0"/>
              </a:endParaRPr>
            </a:p>
          </p:txBody>
        </p:sp>
        <p:sp>
          <p:nvSpPr>
            <p:cNvPr id="8" name="Serbest Form 7"/>
            <p:cNvSpPr/>
            <p:nvPr/>
          </p:nvSpPr>
          <p:spPr>
            <a:xfrm>
              <a:off x="6173313" y="3763190"/>
              <a:ext cx="3891128" cy="2334677"/>
            </a:xfrm>
            <a:custGeom>
              <a:avLst/>
              <a:gdLst>
                <a:gd name="connsiteX0" fmla="*/ 0 w 3891128"/>
                <a:gd name="connsiteY0" fmla="*/ 0 h 2334677"/>
                <a:gd name="connsiteX1" fmla="*/ 3891128 w 3891128"/>
                <a:gd name="connsiteY1" fmla="*/ 0 h 2334677"/>
                <a:gd name="connsiteX2" fmla="*/ 3891128 w 3891128"/>
                <a:gd name="connsiteY2" fmla="*/ 2334677 h 2334677"/>
                <a:gd name="connsiteX3" fmla="*/ 0 w 3891128"/>
                <a:gd name="connsiteY3" fmla="*/ 2334677 h 2334677"/>
                <a:gd name="connsiteX4" fmla="*/ 0 w 3891128"/>
                <a:gd name="connsiteY4" fmla="*/ 0 h 23346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91128" h="2334677">
                  <a:moveTo>
                    <a:pt x="0" y="0"/>
                  </a:moveTo>
                  <a:lnTo>
                    <a:pt x="3891128" y="0"/>
                  </a:lnTo>
                  <a:lnTo>
                    <a:pt x="3891128" y="2334677"/>
                  </a:lnTo>
                  <a:lnTo>
                    <a:pt x="0" y="2334677"/>
                  </a:lnTo>
                  <a:lnTo>
                    <a:pt x="0" y="0"/>
                  </a:lnTo>
                  <a:close/>
                </a:path>
              </a:pathLst>
            </a:custGeom>
            <a:solidFill>
              <a:schemeClr val="accent1">
                <a:lumMod val="20000"/>
                <a:lumOff val="80000"/>
              </a:schemeClr>
            </a:solidFill>
            <a:scene3d>
              <a:camera prst="orthographicFront"/>
              <a:lightRig rig="flat" dir="t"/>
            </a:scene3d>
            <a:sp3d prstMaterial="dkEdge">
              <a:bevelT w="8200" h="38100"/>
            </a:sp3d>
          </p:spPr>
          <p:style>
            <a:lnRef idx="0">
              <a:schemeClr val="lt1">
                <a:hueOff val="0"/>
                <a:satOff val="0"/>
                <a:lumOff val="0"/>
                <a:alphaOff val="0"/>
              </a:schemeClr>
            </a:lnRef>
            <a:fillRef idx="2">
              <a:schemeClr val="accent5">
                <a:hueOff val="0"/>
                <a:satOff val="0"/>
                <a:lumOff val="0"/>
                <a:alphaOff val="0"/>
              </a:schemeClr>
            </a:fillRef>
            <a:effectRef idx="1">
              <a:schemeClr val="accent5">
                <a:hueOff val="0"/>
                <a:satOff val="0"/>
                <a:lumOff val="0"/>
                <a:alphaOff val="0"/>
              </a:schemeClr>
            </a:effectRef>
            <a:fontRef idx="minor">
              <a:schemeClr val="dk1"/>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800" kern="1200" dirty="0" err="1" smtClean="0"/>
                <a:t>Ev</a:t>
              </a:r>
              <a:r>
                <a:rPr lang="tr-TR" sz="2800" kern="1200" dirty="0" smtClean="0"/>
                <a:t>a</a:t>
              </a:r>
              <a:r>
                <a:rPr lang="en-US" sz="2800" kern="1200" dirty="0" err="1" smtClean="0"/>
                <a:t>luation</a:t>
              </a:r>
              <a:r>
                <a:rPr lang="tr-TR" sz="2800" kern="1200" dirty="0" smtClean="0"/>
                <a:t> </a:t>
              </a:r>
              <a:r>
                <a:rPr lang="tr-TR" sz="2800" kern="1200" dirty="0" err="1" smtClean="0"/>
                <a:t>by</a:t>
              </a:r>
              <a:endParaRPr lang="en-US" sz="2800" kern="1200" dirty="0" smtClean="0"/>
            </a:p>
            <a:p>
              <a:pPr lvl="0" algn="ctr" defTabSz="889000">
                <a:lnSpc>
                  <a:spcPct val="90000"/>
                </a:lnSpc>
                <a:spcBef>
                  <a:spcPct val="0"/>
                </a:spcBef>
                <a:spcAft>
                  <a:spcPct val="35000"/>
                </a:spcAft>
              </a:pPr>
              <a:r>
                <a:rPr lang="en-US" sz="2800" dirty="0" smtClean="0"/>
                <a:t>Panel</a:t>
              </a:r>
              <a:endParaRPr lang="en-US" sz="2800" kern="1200" dirty="0"/>
            </a:p>
          </p:txBody>
        </p:sp>
      </p:grpSp>
    </p:spTree>
    <p:extLst>
      <p:ext uri="{BB962C8B-B14F-4D97-AF65-F5344CB8AC3E}">
        <p14:creationId xmlns:p14="http://schemas.microsoft.com/office/powerpoint/2010/main" val="37243131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16438" y="-77055"/>
            <a:ext cx="10515600" cy="1325563"/>
          </a:xfrm>
        </p:spPr>
        <p:txBody>
          <a:bodyPr>
            <a:normAutofit/>
          </a:bodyPr>
          <a:lstStyle/>
          <a:p>
            <a:r>
              <a:rPr lang="tr-TR" sz="4000" dirty="0" smtClean="0">
                <a:solidFill>
                  <a:srgbClr val="FF0000"/>
                </a:solidFill>
              </a:rPr>
              <a:t>SAYEM </a:t>
            </a:r>
            <a:r>
              <a:rPr lang="tr-TR" sz="4000" dirty="0">
                <a:solidFill>
                  <a:srgbClr val="FF0000"/>
                </a:solidFill>
              </a:rPr>
              <a:t>2018 </a:t>
            </a:r>
            <a:r>
              <a:rPr lang="tr-TR" sz="4000" dirty="0" smtClean="0">
                <a:solidFill>
                  <a:srgbClr val="FF0000"/>
                </a:solidFill>
              </a:rPr>
              <a:t>Call Applications</a:t>
            </a:r>
            <a:endParaRPr lang="en-GB" sz="4000" dirty="0">
              <a:solidFill>
                <a:srgbClr val="FF0000"/>
              </a:solidFill>
            </a:endParaRPr>
          </a:p>
        </p:txBody>
      </p:sp>
      <p:sp>
        <p:nvSpPr>
          <p:cNvPr id="3" name="İçerik Yer Tutucusu 2"/>
          <p:cNvSpPr>
            <a:spLocks noGrp="1"/>
          </p:cNvSpPr>
          <p:nvPr>
            <p:ph idx="1"/>
          </p:nvPr>
        </p:nvSpPr>
        <p:spPr>
          <a:xfrm>
            <a:off x="746760" y="1476490"/>
            <a:ext cx="4581378" cy="4351338"/>
          </a:xfrm>
        </p:spPr>
        <p:txBody>
          <a:bodyPr>
            <a:normAutofit/>
          </a:bodyPr>
          <a:lstStyle/>
          <a:p>
            <a:pPr marL="0" indent="0">
              <a:buNone/>
            </a:pPr>
            <a:endParaRPr lang="tr-TR" dirty="0"/>
          </a:p>
          <a:p>
            <a:pPr marL="0" indent="0">
              <a:buNone/>
            </a:pPr>
            <a:r>
              <a:rPr lang="en-US" dirty="0" smtClean="0"/>
              <a:t>Total of 47 applications</a:t>
            </a:r>
          </a:p>
          <a:p>
            <a:pPr marL="514350" indent="-514350">
              <a:buAutoNum type="arabicPeriod"/>
            </a:pPr>
            <a:r>
              <a:rPr lang="en-US" dirty="0" smtClean="0"/>
              <a:t>Electronic components 14/ 47</a:t>
            </a:r>
          </a:p>
          <a:p>
            <a:pPr marL="514350" indent="-514350">
              <a:buAutoNum type="arabicPeriod"/>
            </a:pPr>
            <a:r>
              <a:rPr lang="en-US" dirty="0" smtClean="0"/>
              <a:t>Pharmacy 12/47</a:t>
            </a:r>
          </a:p>
          <a:p>
            <a:pPr marL="514350" indent="-514350">
              <a:buAutoNum type="arabicPeriod"/>
            </a:pPr>
            <a:r>
              <a:rPr lang="en-US" dirty="0" smtClean="0"/>
              <a:t>Informatics 10/47</a:t>
            </a:r>
          </a:p>
          <a:p>
            <a:pPr marL="514350" indent="-514350">
              <a:buAutoNum type="arabicPeriod"/>
            </a:pPr>
            <a:r>
              <a:rPr lang="en-US" dirty="0" smtClean="0"/>
              <a:t>Other equipment 6/47</a:t>
            </a:r>
          </a:p>
          <a:p>
            <a:pPr marL="514350" indent="-514350">
              <a:buAutoNum type="arabicPeriod"/>
            </a:pPr>
            <a:r>
              <a:rPr lang="en-US" dirty="0" smtClean="0"/>
              <a:t>Transport equipment 5/47</a:t>
            </a:r>
          </a:p>
          <a:p>
            <a:pPr marL="0" indent="0">
              <a:buNone/>
            </a:pPr>
            <a:endParaRPr lang="tr-TR" dirty="0" smtClean="0"/>
          </a:p>
          <a:p>
            <a:pPr marL="514350" indent="-514350">
              <a:buAutoNum type="arabicPeriod"/>
            </a:pPr>
            <a:endParaRPr lang="tr-TR" dirty="0" smtClean="0"/>
          </a:p>
          <a:p>
            <a:pPr marL="514350" indent="-514350">
              <a:buAutoNum type="arabicPeriod"/>
            </a:pPr>
            <a:endParaRPr lang="tr-TR" dirty="0"/>
          </a:p>
          <a:p>
            <a:pPr marL="0" indent="0">
              <a:buNone/>
            </a:pPr>
            <a:endParaRPr lang="tr-TR" dirty="0"/>
          </a:p>
        </p:txBody>
      </p:sp>
      <p:graphicFrame>
        <p:nvGraphicFramePr>
          <p:cNvPr id="7" name="Grafik 6"/>
          <p:cNvGraphicFramePr/>
          <p:nvPr>
            <p:extLst>
              <p:ext uri="{D42A27DB-BD31-4B8C-83A1-F6EECF244321}">
                <p14:modId xmlns:p14="http://schemas.microsoft.com/office/powerpoint/2010/main" val="1013867294"/>
              </p:ext>
            </p:extLst>
          </p:nvPr>
        </p:nvGraphicFramePr>
        <p:xfrm>
          <a:off x="5874238" y="1248508"/>
          <a:ext cx="4579816" cy="425517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58573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0080" y="3457463"/>
            <a:ext cx="10821786" cy="1325563"/>
          </a:xfrm>
        </p:spPr>
        <p:txBody>
          <a:bodyPr>
            <a:normAutofit fontScale="90000"/>
          </a:bodyPr>
          <a:lstStyle/>
          <a:p>
            <a:pPr algn="r"/>
            <a:r>
              <a:rPr lang="tr-TR" dirty="0" err="1" smtClean="0"/>
              <a:t>Thank</a:t>
            </a:r>
            <a:r>
              <a:rPr lang="tr-TR" dirty="0" smtClean="0"/>
              <a:t> </a:t>
            </a:r>
            <a:r>
              <a:rPr lang="tr-TR" dirty="0" err="1" smtClean="0"/>
              <a:t>you</a:t>
            </a:r>
            <a:r>
              <a:rPr lang="tr-TR" dirty="0" smtClean="0"/>
              <a:t>…</a:t>
            </a:r>
            <a:r>
              <a:rPr lang="tr-TR" dirty="0"/>
              <a:t/>
            </a:r>
            <a:br>
              <a:rPr lang="tr-TR" dirty="0"/>
            </a:br>
            <a:r>
              <a:rPr lang="tr-TR" dirty="0"/>
              <a:t/>
            </a:r>
            <a:br>
              <a:rPr lang="tr-TR" dirty="0"/>
            </a:br>
            <a:r>
              <a:rPr lang="tr-TR" sz="2700" dirty="0" smtClean="0"/>
              <a:t>E-mail: </a:t>
            </a:r>
            <a:r>
              <a:rPr lang="tr-TR" sz="2700" dirty="0" smtClean="0">
                <a:hlinkClick r:id="rId3"/>
              </a:rPr>
              <a:t>sayem@tubitak.gov.tr</a:t>
            </a:r>
            <a:r>
              <a:rPr lang="tr-TR" sz="2700" dirty="0" smtClean="0"/>
              <a:t/>
            </a:r>
            <a:br>
              <a:rPr lang="tr-TR" sz="2700" dirty="0" smtClean="0"/>
            </a:br>
            <a:r>
              <a:rPr lang="en-GB" sz="2000" dirty="0"/>
              <a:t/>
            </a:r>
            <a:br>
              <a:rPr lang="en-GB" sz="2000" dirty="0"/>
            </a:br>
            <a:r>
              <a:rPr lang="tr-TR" sz="2000" dirty="0"/>
              <a:t> </a:t>
            </a:r>
            <a:br>
              <a:rPr lang="tr-TR" sz="2000" dirty="0"/>
            </a:br>
            <a:endParaRPr lang="en-GB" dirty="0"/>
          </a:p>
        </p:txBody>
      </p:sp>
    </p:spTree>
    <p:extLst>
      <p:ext uri="{BB962C8B-B14F-4D97-AF65-F5344CB8AC3E}">
        <p14:creationId xmlns:p14="http://schemas.microsoft.com/office/powerpoint/2010/main" val="23571852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19808" y="245453"/>
            <a:ext cx="12124592" cy="926231"/>
          </a:xfrm>
        </p:spPr>
        <p:txBody>
          <a:bodyPr>
            <a:normAutofit fontScale="90000"/>
          </a:bodyPr>
          <a:lstStyle/>
          <a:p>
            <a:pPr algn="ctr"/>
            <a:r>
              <a:rPr lang="tr-TR" dirty="0">
                <a:solidFill>
                  <a:srgbClr val="FF0000"/>
                </a:solidFill>
              </a:rPr>
              <a:t>      </a:t>
            </a:r>
            <a:r>
              <a:rPr lang="en-US" sz="3200" b="1" dirty="0" smtClean="0">
                <a:solidFill>
                  <a:srgbClr val="FF0000"/>
                </a:solidFill>
              </a:rPr>
              <a:t>Mission of SAYEM  (Industrial Innovation Network</a:t>
            </a:r>
            <a:r>
              <a:rPr lang="tr-TR" sz="3200" b="1" dirty="0" smtClean="0">
                <a:solidFill>
                  <a:srgbClr val="FF0000"/>
                </a:solidFill>
              </a:rPr>
              <a:t>s</a:t>
            </a:r>
            <a:r>
              <a:rPr lang="en-US" sz="3200" b="1" dirty="0" smtClean="0">
                <a:solidFill>
                  <a:srgbClr val="FF0000"/>
                </a:solidFill>
              </a:rPr>
              <a:t>)</a:t>
            </a:r>
            <a:r>
              <a:rPr lang="en-US" sz="3200" b="1" dirty="0" smtClean="0"/>
              <a:t/>
            </a:r>
            <a:br>
              <a:rPr lang="en-US" sz="3200" b="1" dirty="0" smtClean="0"/>
            </a:br>
            <a:endParaRPr lang="en-US" sz="3200" b="1" dirty="0">
              <a:solidFill>
                <a:srgbClr val="FF0000"/>
              </a:solidFill>
            </a:endParaRPr>
          </a:p>
        </p:txBody>
      </p:sp>
      <p:sp>
        <p:nvSpPr>
          <p:cNvPr id="7" name="Metin kutusu 6"/>
          <p:cNvSpPr txBox="1"/>
          <p:nvPr/>
        </p:nvSpPr>
        <p:spPr>
          <a:xfrm>
            <a:off x="652096" y="1090246"/>
            <a:ext cx="10629900" cy="4758943"/>
          </a:xfrm>
          <a:prstGeom prst="rect">
            <a:avLst/>
          </a:prstGeom>
          <a:noFill/>
          <a:ln>
            <a:solidFill>
              <a:srgbClr val="7F7F7F"/>
            </a:solidFill>
          </a:ln>
          <a:scene3d>
            <a:camera prst="orthographicFront"/>
            <a:lightRig rig="flat" dir="t"/>
          </a:scene3d>
          <a:sp3d/>
        </p:spPr>
        <p:style>
          <a:lnRef idx="0">
            <a:scrgbClr r="0" g="0" b="0"/>
          </a:lnRef>
          <a:fillRef idx="0">
            <a:scrgbClr r="0" g="0" b="0"/>
          </a:fillRef>
          <a:effectRef idx="0">
            <a:scrgbClr r="0" g="0" b="0"/>
          </a:effectRef>
          <a:fontRef idx="minor">
            <a:schemeClr val="dk1"/>
          </a:fontRef>
        </p:style>
        <p:txBody>
          <a:bodyPr spcFirstLastPara="0" vert="horz" wrap="square" lIns="53340" tIns="53340" rIns="53340" bIns="53340" numCol="1" spcCol="1270" anchor="ctr" anchorCtr="0">
            <a:noAutofit/>
          </a:bodyPr>
          <a:lstStyle/>
          <a:p>
            <a:pPr algn="ctr">
              <a:lnSpc>
                <a:spcPts val="4320"/>
              </a:lnSpc>
            </a:pPr>
            <a:r>
              <a:rPr lang="en-US" sz="3600" dirty="0" smtClean="0">
                <a:ln w="0"/>
                <a:solidFill>
                  <a:schemeClr val="tx1"/>
                </a:solidFill>
                <a:effectLst>
                  <a:outerShdw blurRad="38100" dist="19050" dir="2700000" algn="tl" rotWithShape="0">
                    <a:schemeClr val="dk1">
                      <a:alpha val="40000"/>
                    </a:schemeClr>
                  </a:outerShdw>
                </a:effectLst>
              </a:rPr>
              <a:t>Commercialization of the high tech products by means of collaboration</a:t>
            </a:r>
            <a:r>
              <a:rPr lang="tr-TR" sz="3600" dirty="0" smtClean="0">
                <a:ln w="0"/>
                <a:solidFill>
                  <a:schemeClr val="tx1"/>
                </a:solidFill>
                <a:effectLst>
                  <a:outerShdw blurRad="38100" dist="19050" dir="2700000" algn="tl" rotWithShape="0">
                    <a:schemeClr val="dk1">
                      <a:alpha val="40000"/>
                    </a:schemeClr>
                  </a:outerShdw>
                </a:effectLst>
              </a:rPr>
              <a:t> </a:t>
            </a:r>
            <a:r>
              <a:rPr lang="en-US" sz="3600" dirty="0">
                <a:ln w="0"/>
                <a:solidFill>
                  <a:schemeClr val="tx1"/>
                </a:solidFill>
                <a:effectLst>
                  <a:outerShdw blurRad="38100" dist="19050" dir="2700000" algn="tl" rotWithShape="0">
                    <a:schemeClr val="dk1">
                      <a:alpha val="40000"/>
                    </a:schemeClr>
                  </a:outerShdw>
                </a:effectLst>
              </a:rPr>
              <a:t>private sector firms, universities and public that forms innovation networks</a:t>
            </a:r>
          </a:p>
          <a:p>
            <a:pPr algn="ctr">
              <a:lnSpc>
                <a:spcPts val="4320"/>
              </a:lnSpc>
            </a:pPr>
            <a:endParaRPr lang="tr-TR" sz="3600" dirty="0" smtClean="0">
              <a:ln w="0"/>
              <a:solidFill>
                <a:schemeClr val="tx1"/>
              </a:solidFill>
              <a:effectLst>
                <a:outerShdw blurRad="38100" dist="19050" dir="2700000" algn="tl" rotWithShape="0">
                  <a:schemeClr val="dk1">
                    <a:alpha val="40000"/>
                  </a:schemeClr>
                </a:outerShdw>
              </a:effectLst>
            </a:endParaRPr>
          </a:p>
          <a:p>
            <a:pPr algn="ctr">
              <a:lnSpc>
                <a:spcPts val="4320"/>
              </a:lnSpc>
            </a:pPr>
            <a:r>
              <a:rPr lang="en-US" sz="3600" dirty="0" smtClean="0">
                <a:ln w="0"/>
                <a:solidFill>
                  <a:schemeClr val="tx1"/>
                </a:solidFill>
                <a:effectLst>
                  <a:outerShdw blurRad="38100" dist="19050" dir="2700000" algn="tl" rotWithShape="0">
                    <a:schemeClr val="dk1">
                      <a:alpha val="40000"/>
                    </a:schemeClr>
                  </a:outerShdw>
                </a:effectLst>
              </a:rPr>
              <a:t>  targeting high TRL products (TRL 5-9)</a:t>
            </a:r>
          </a:p>
          <a:p>
            <a:pPr algn="ctr">
              <a:lnSpc>
                <a:spcPts val="4320"/>
              </a:lnSpc>
            </a:pPr>
            <a:r>
              <a:rPr lang="en-US" sz="3600" dirty="0" smtClean="0">
                <a:ln w="0"/>
                <a:solidFill>
                  <a:schemeClr val="tx1"/>
                </a:solidFill>
                <a:effectLst>
                  <a:outerShdw blurRad="38100" dist="19050" dir="2700000" algn="tl" rotWithShape="0">
                    <a:schemeClr val="dk1">
                      <a:alpha val="40000"/>
                    </a:schemeClr>
                  </a:outerShdw>
                </a:effectLst>
              </a:rPr>
              <a:t> </a:t>
            </a:r>
          </a:p>
          <a:p>
            <a:pPr marL="72000" indent="0" algn="ctr">
              <a:lnSpc>
                <a:spcPts val="4320"/>
              </a:lnSpc>
              <a:buNone/>
            </a:pPr>
            <a:endParaRPr lang="en-US" sz="3600" dirty="0" smtClean="0">
              <a:ln w="0"/>
              <a:solidFill>
                <a:schemeClr val="tx1"/>
              </a:solidFill>
              <a:effectLst>
                <a:outerShdw blurRad="38100" dist="19050" dir="2700000" algn="tl" rotWithShape="0">
                  <a:schemeClr val="dk1">
                    <a:alpha val="40000"/>
                  </a:schemeClr>
                </a:outerShdw>
              </a:effectLst>
            </a:endParaRPr>
          </a:p>
          <a:p>
            <a:pPr marL="72000" indent="0" algn="ctr">
              <a:lnSpc>
                <a:spcPts val="4320"/>
              </a:lnSpc>
              <a:buNone/>
            </a:pPr>
            <a:r>
              <a:rPr lang="en-US" sz="3600" i="1" dirty="0" smtClean="0">
                <a:ln w="0"/>
                <a:solidFill>
                  <a:srgbClr val="FF0000"/>
                </a:solidFill>
                <a:effectLst>
                  <a:outerShdw blurRad="38100" dist="19050" dir="2700000" algn="tl" rotWithShape="0">
                    <a:schemeClr val="dk1">
                      <a:alpha val="40000"/>
                    </a:schemeClr>
                  </a:outerShdw>
                </a:effectLst>
              </a:rPr>
              <a:t>Briefly,</a:t>
            </a:r>
            <a:r>
              <a:rPr lang="en-US" sz="3600" dirty="0" smtClean="0">
                <a:ln w="0"/>
                <a:solidFill>
                  <a:srgbClr val="FF0000"/>
                </a:solidFill>
                <a:effectLst>
                  <a:outerShdw blurRad="38100" dist="19050" dir="2700000" algn="tl" rotWithShape="0">
                    <a:schemeClr val="dk1">
                      <a:alpha val="40000"/>
                    </a:schemeClr>
                  </a:outerShdw>
                </a:effectLst>
              </a:rPr>
              <a:t> </a:t>
            </a:r>
            <a:r>
              <a:rPr lang="en-US" sz="3600" i="1" dirty="0" err="1" smtClean="0">
                <a:ln w="0"/>
                <a:solidFill>
                  <a:srgbClr val="FF0000"/>
                </a:solidFill>
                <a:effectLst>
                  <a:outerShdw blurRad="38100" dist="19050" dir="2700000" algn="tl" rotWithShape="0">
                    <a:schemeClr val="dk1">
                      <a:alpha val="40000"/>
                    </a:schemeClr>
                  </a:outerShdw>
                </a:effectLst>
              </a:rPr>
              <a:t>productization</a:t>
            </a:r>
            <a:r>
              <a:rPr lang="en-US" sz="3600" i="1" dirty="0" smtClean="0">
                <a:ln w="0"/>
                <a:solidFill>
                  <a:srgbClr val="FF0000"/>
                </a:solidFill>
                <a:effectLst>
                  <a:outerShdw blurRad="38100" dist="19050" dir="2700000" algn="tl" rotWithShape="0">
                    <a:schemeClr val="dk1">
                      <a:alpha val="40000"/>
                    </a:schemeClr>
                  </a:outerShdw>
                </a:effectLst>
              </a:rPr>
              <a:t> with collaboration…</a:t>
            </a:r>
            <a:endParaRPr lang="en-US" sz="2800" i="1" dirty="0">
              <a:ln w="0"/>
              <a:solidFill>
                <a:srgbClr val="FF0000"/>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8807009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71451" y="157312"/>
            <a:ext cx="10515600" cy="582521"/>
          </a:xfrm>
        </p:spPr>
        <p:txBody>
          <a:bodyPr>
            <a:normAutofit fontScale="90000"/>
          </a:bodyPr>
          <a:lstStyle/>
          <a:p>
            <a:r>
              <a:rPr lang="tr-TR" dirty="0"/>
              <a:t>                </a:t>
            </a:r>
            <a:r>
              <a:rPr lang="tr-TR" sz="3200" b="1" dirty="0" smtClean="0">
                <a:solidFill>
                  <a:srgbClr val="FF0000"/>
                </a:solidFill>
              </a:rPr>
              <a:t> AIMS OF THE SAYEM CALL</a:t>
            </a:r>
            <a:endParaRPr lang="en-GB" sz="3200" b="1" dirty="0">
              <a:solidFill>
                <a:srgbClr val="FF0000"/>
              </a:solidFill>
            </a:endParaRP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1297509702"/>
              </p:ext>
            </p:extLst>
          </p:nvPr>
        </p:nvGraphicFramePr>
        <p:xfrm>
          <a:off x="74814" y="739833"/>
          <a:ext cx="11147367" cy="58350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403944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8731" y="198075"/>
            <a:ext cx="10515600" cy="830625"/>
          </a:xfrm>
        </p:spPr>
        <p:txBody>
          <a:bodyPr>
            <a:normAutofit/>
          </a:bodyPr>
          <a:lstStyle/>
          <a:p>
            <a:r>
              <a:rPr lang="en-US" sz="4000" b="1" dirty="0" smtClean="0">
                <a:solidFill>
                  <a:srgbClr val="FF0000"/>
                </a:solidFill>
              </a:rPr>
              <a:t>Integrated Support System of TÜBİTAK</a:t>
            </a:r>
            <a:endParaRPr lang="en-US" sz="4000" b="1" dirty="0">
              <a:solidFill>
                <a:srgbClr val="FF0000"/>
              </a:solidFill>
            </a:endParaRPr>
          </a:p>
        </p:txBody>
      </p:sp>
      <p:sp>
        <p:nvSpPr>
          <p:cNvPr id="4" name="Bulut 3"/>
          <p:cNvSpPr/>
          <p:nvPr/>
        </p:nvSpPr>
        <p:spPr>
          <a:xfrm>
            <a:off x="938951" y="3266628"/>
            <a:ext cx="4277819" cy="2592288"/>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sz="900"/>
          </a:p>
        </p:txBody>
      </p:sp>
      <p:sp>
        <p:nvSpPr>
          <p:cNvPr id="5" name="Bulut 4"/>
          <p:cNvSpPr/>
          <p:nvPr/>
        </p:nvSpPr>
        <p:spPr>
          <a:xfrm>
            <a:off x="6373166" y="3533854"/>
            <a:ext cx="4277819" cy="2592288"/>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sz="900">
              <a:ln w="0"/>
              <a:solidFill>
                <a:schemeClr val="tx1"/>
              </a:solidFill>
              <a:effectLst>
                <a:outerShdw blurRad="38100" dist="19050" dir="2700000" algn="tl" rotWithShape="0">
                  <a:schemeClr val="dk1">
                    <a:alpha val="40000"/>
                  </a:schemeClr>
                </a:outerShdw>
              </a:effectLst>
            </a:endParaRPr>
          </a:p>
        </p:txBody>
      </p:sp>
      <p:sp>
        <p:nvSpPr>
          <p:cNvPr id="6" name="Oval 5"/>
          <p:cNvSpPr/>
          <p:nvPr/>
        </p:nvSpPr>
        <p:spPr>
          <a:xfrm>
            <a:off x="6855436" y="4070653"/>
            <a:ext cx="843844" cy="690466"/>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900" dirty="0" smtClean="0"/>
              <a:t>End user</a:t>
            </a:r>
            <a:endParaRPr lang="en-US" sz="900" dirty="0"/>
          </a:p>
        </p:txBody>
      </p:sp>
      <p:sp>
        <p:nvSpPr>
          <p:cNvPr id="8" name="Oval 7"/>
          <p:cNvSpPr/>
          <p:nvPr/>
        </p:nvSpPr>
        <p:spPr>
          <a:xfrm>
            <a:off x="6994850" y="4174989"/>
            <a:ext cx="843844" cy="690466"/>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900" dirty="0" smtClean="0"/>
              <a:t>End user</a:t>
            </a:r>
            <a:endParaRPr lang="en-US" sz="900" dirty="0"/>
          </a:p>
        </p:txBody>
      </p:sp>
      <p:sp>
        <p:nvSpPr>
          <p:cNvPr id="9" name="Oval 8"/>
          <p:cNvSpPr/>
          <p:nvPr/>
        </p:nvSpPr>
        <p:spPr>
          <a:xfrm>
            <a:off x="7168332" y="4296633"/>
            <a:ext cx="843844" cy="690466"/>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900" dirty="0" smtClean="0"/>
              <a:t>End user</a:t>
            </a:r>
            <a:endParaRPr lang="en-US" sz="900" dirty="0"/>
          </a:p>
        </p:txBody>
      </p:sp>
      <p:sp>
        <p:nvSpPr>
          <p:cNvPr id="10" name="Freeform 12"/>
          <p:cNvSpPr/>
          <p:nvPr/>
        </p:nvSpPr>
        <p:spPr>
          <a:xfrm>
            <a:off x="8240457" y="4644825"/>
            <a:ext cx="658317" cy="441259"/>
          </a:xfrm>
          <a:custGeom>
            <a:avLst/>
            <a:gdLst>
              <a:gd name="connsiteX0" fmla="*/ 0 w 525219"/>
              <a:gd name="connsiteY0" fmla="*/ 87538 h 525219"/>
              <a:gd name="connsiteX1" fmla="*/ 87538 w 525219"/>
              <a:gd name="connsiteY1" fmla="*/ 0 h 525219"/>
              <a:gd name="connsiteX2" fmla="*/ 437681 w 525219"/>
              <a:gd name="connsiteY2" fmla="*/ 0 h 525219"/>
              <a:gd name="connsiteX3" fmla="*/ 525219 w 525219"/>
              <a:gd name="connsiteY3" fmla="*/ 87538 h 525219"/>
              <a:gd name="connsiteX4" fmla="*/ 525219 w 525219"/>
              <a:gd name="connsiteY4" fmla="*/ 437681 h 525219"/>
              <a:gd name="connsiteX5" fmla="*/ 437681 w 525219"/>
              <a:gd name="connsiteY5" fmla="*/ 525219 h 525219"/>
              <a:gd name="connsiteX6" fmla="*/ 87538 w 525219"/>
              <a:gd name="connsiteY6" fmla="*/ 525219 h 525219"/>
              <a:gd name="connsiteX7" fmla="*/ 0 w 525219"/>
              <a:gd name="connsiteY7" fmla="*/ 437681 h 525219"/>
              <a:gd name="connsiteX8" fmla="*/ 0 w 525219"/>
              <a:gd name="connsiteY8" fmla="*/ 87538 h 525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5219" h="525219">
                <a:moveTo>
                  <a:pt x="0" y="87538"/>
                </a:moveTo>
                <a:cubicBezTo>
                  <a:pt x="0" y="39192"/>
                  <a:pt x="39192" y="0"/>
                  <a:pt x="87538" y="0"/>
                </a:cubicBezTo>
                <a:lnTo>
                  <a:pt x="437681" y="0"/>
                </a:lnTo>
                <a:cubicBezTo>
                  <a:pt x="486027" y="0"/>
                  <a:pt x="525219" y="39192"/>
                  <a:pt x="525219" y="87538"/>
                </a:cubicBezTo>
                <a:lnTo>
                  <a:pt x="525219" y="437681"/>
                </a:lnTo>
                <a:cubicBezTo>
                  <a:pt x="525219" y="486027"/>
                  <a:pt x="486027" y="525219"/>
                  <a:pt x="437681" y="525219"/>
                </a:cubicBezTo>
                <a:lnTo>
                  <a:pt x="87538" y="525219"/>
                </a:lnTo>
                <a:cubicBezTo>
                  <a:pt x="39192" y="525219"/>
                  <a:pt x="0" y="486027"/>
                  <a:pt x="0" y="437681"/>
                </a:cubicBezTo>
                <a:lnTo>
                  <a:pt x="0" y="87538"/>
                </a:lnTo>
                <a:close/>
              </a:path>
            </a:pathLst>
          </a:custGeom>
        </p:spPr>
        <p:style>
          <a:lnRef idx="1">
            <a:schemeClr val="accent5"/>
          </a:lnRef>
          <a:fillRef idx="3">
            <a:schemeClr val="accent5"/>
          </a:fillRef>
          <a:effectRef idx="2">
            <a:schemeClr val="accent5"/>
          </a:effectRef>
          <a:fontRef idx="minor">
            <a:schemeClr val="lt1"/>
          </a:fontRef>
        </p:style>
        <p:txBody>
          <a:bodyPr spcFirstLastPara="0" vert="horz" wrap="square" lIns="42089" tIns="42089" rIns="42089" bIns="42089" numCol="1" spcCol="1270" anchor="ctr" anchorCtr="0">
            <a:noAutofit/>
          </a:bodyPr>
          <a:lstStyle/>
          <a:p>
            <a:pPr algn="ctr" defTabSz="400041">
              <a:lnSpc>
                <a:spcPct val="90000"/>
              </a:lnSpc>
              <a:spcBef>
                <a:spcPct val="0"/>
              </a:spcBef>
              <a:spcAft>
                <a:spcPct val="35000"/>
              </a:spcAft>
            </a:pPr>
            <a:r>
              <a:rPr lang="en-US" sz="900" dirty="0" smtClean="0"/>
              <a:t>Coordinator</a:t>
            </a:r>
            <a:endParaRPr lang="en-US" sz="900" dirty="0"/>
          </a:p>
        </p:txBody>
      </p:sp>
      <p:sp>
        <p:nvSpPr>
          <p:cNvPr id="12" name="Freeform 12"/>
          <p:cNvSpPr/>
          <p:nvPr/>
        </p:nvSpPr>
        <p:spPr>
          <a:xfrm>
            <a:off x="7532767" y="5257337"/>
            <a:ext cx="568430" cy="357940"/>
          </a:xfrm>
          <a:custGeom>
            <a:avLst/>
            <a:gdLst>
              <a:gd name="connsiteX0" fmla="*/ 0 w 525219"/>
              <a:gd name="connsiteY0" fmla="*/ 87538 h 525219"/>
              <a:gd name="connsiteX1" fmla="*/ 87538 w 525219"/>
              <a:gd name="connsiteY1" fmla="*/ 0 h 525219"/>
              <a:gd name="connsiteX2" fmla="*/ 437681 w 525219"/>
              <a:gd name="connsiteY2" fmla="*/ 0 h 525219"/>
              <a:gd name="connsiteX3" fmla="*/ 525219 w 525219"/>
              <a:gd name="connsiteY3" fmla="*/ 87538 h 525219"/>
              <a:gd name="connsiteX4" fmla="*/ 525219 w 525219"/>
              <a:gd name="connsiteY4" fmla="*/ 437681 h 525219"/>
              <a:gd name="connsiteX5" fmla="*/ 437681 w 525219"/>
              <a:gd name="connsiteY5" fmla="*/ 525219 h 525219"/>
              <a:gd name="connsiteX6" fmla="*/ 87538 w 525219"/>
              <a:gd name="connsiteY6" fmla="*/ 525219 h 525219"/>
              <a:gd name="connsiteX7" fmla="*/ 0 w 525219"/>
              <a:gd name="connsiteY7" fmla="*/ 437681 h 525219"/>
              <a:gd name="connsiteX8" fmla="*/ 0 w 525219"/>
              <a:gd name="connsiteY8" fmla="*/ 87538 h 525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5219" h="525219">
                <a:moveTo>
                  <a:pt x="0" y="87538"/>
                </a:moveTo>
                <a:cubicBezTo>
                  <a:pt x="0" y="39192"/>
                  <a:pt x="39192" y="0"/>
                  <a:pt x="87538" y="0"/>
                </a:cubicBezTo>
                <a:lnTo>
                  <a:pt x="437681" y="0"/>
                </a:lnTo>
                <a:cubicBezTo>
                  <a:pt x="486027" y="0"/>
                  <a:pt x="525219" y="39192"/>
                  <a:pt x="525219" y="87538"/>
                </a:cubicBezTo>
                <a:lnTo>
                  <a:pt x="525219" y="437681"/>
                </a:lnTo>
                <a:cubicBezTo>
                  <a:pt x="525219" y="486027"/>
                  <a:pt x="486027" y="525219"/>
                  <a:pt x="437681" y="525219"/>
                </a:cubicBezTo>
                <a:lnTo>
                  <a:pt x="87538" y="525219"/>
                </a:lnTo>
                <a:cubicBezTo>
                  <a:pt x="39192" y="525219"/>
                  <a:pt x="0" y="486027"/>
                  <a:pt x="0" y="437681"/>
                </a:cubicBezTo>
                <a:lnTo>
                  <a:pt x="0" y="87538"/>
                </a:lnTo>
                <a:close/>
              </a:path>
            </a:pathLst>
          </a:custGeom>
        </p:spPr>
        <p:style>
          <a:lnRef idx="1">
            <a:schemeClr val="accent5"/>
          </a:lnRef>
          <a:fillRef idx="3">
            <a:schemeClr val="accent5"/>
          </a:fillRef>
          <a:effectRef idx="2">
            <a:schemeClr val="accent5"/>
          </a:effectRef>
          <a:fontRef idx="minor">
            <a:schemeClr val="lt1"/>
          </a:fontRef>
        </p:style>
        <p:txBody>
          <a:bodyPr spcFirstLastPara="0" vert="horz" wrap="square" lIns="42089" tIns="42089" rIns="42089" bIns="42089" numCol="1" spcCol="1270" anchor="ctr" anchorCtr="0">
            <a:noAutofit/>
          </a:bodyPr>
          <a:lstStyle/>
          <a:p>
            <a:pPr algn="ctr" defTabSz="400041">
              <a:lnSpc>
                <a:spcPct val="90000"/>
              </a:lnSpc>
              <a:spcBef>
                <a:spcPct val="0"/>
              </a:spcBef>
              <a:spcAft>
                <a:spcPct val="35000"/>
              </a:spcAft>
            </a:pPr>
            <a:r>
              <a:rPr lang="en-US" sz="900" dirty="0" smtClean="0"/>
              <a:t>Sub-supplier B</a:t>
            </a:r>
            <a:endParaRPr lang="en-US" sz="900" dirty="0"/>
          </a:p>
        </p:txBody>
      </p:sp>
      <p:sp>
        <p:nvSpPr>
          <p:cNvPr id="17" name="Oval 16"/>
          <p:cNvSpPr/>
          <p:nvPr/>
        </p:nvSpPr>
        <p:spPr>
          <a:xfrm>
            <a:off x="9882338" y="4147196"/>
            <a:ext cx="604483" cy="402091"/>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900" dirty="0" smtClean="0"/>
              <a:t>TTO</a:t>
            </a:r>
            <a:endParaRPr lang="en-US" sz="900" dirty="0"/>
          </a:p>
        </p:txBody>
      </p:sp>
      <p:sp>
        <p:nvSpPr>
          <p:cNvPr id="18" name="Oval 17"/>
          <p:cNvSpPr/>
          <p:nvPr/>
        </p:nvSpPr>
        <p:spPr>
          <a:xfrm>
            <a:off x="9396052" y="4188436"/>
            <a:ext cx="637541" cy="483349"/>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tr-TR" sz="900" dirty="0" err="1" smtClean="0"/>
              <a:t>Univ</a:t>
            </a:r>
            <a:r>
              <a:rPr lang="tr-TR" sz="900" dirty="0" smtClean="0"/>
              <a:t>.</a:t>
            </a:r>
            <a:endParaRPr lang="en-US" sz="900" dirty="0"/>
          </a:p>
        </p:txBody>
      </p:sp>
      <p:sp>
        <p:nvSpPr>
          <p:cNvPr id="19" name="Oval 18"/>
          <p:cNvSpPr/>
          <p:nvPr/>
        </p:nvSpPr>
        <p:spPr>
          <a:xfrm>
            <a:off x="9295917" y="3835269"/>
            <a:ext cx="576833" cy="461364"/>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900" dirty="0" err="1" smtClean="0"/>
              <a:t>Univ</a:t>
            </a:r>
            <a:endParaRPr lang="en-US" sz="900" dirty="0"/>
          </a:p>
        </p:txBody>
      </p:sp>
      <p:pic>
        <p:nvPicPr>
          <p:cNvPr id="20" name="Picture 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80537" y="4993018"/>
            <a:ext cx="428625" cy="52863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1" name="Freeform 12"/>
          <p:cNvSpPr/>
          <p:nvPr/>
        </p:nvSpPr>
        <p:spPr>
          <a:xfrm>
            <a:off x="8330344" y="5442886"/>
            <a:ext cx="568430" cy="357940"/>
          </a:xfrm>
          <a:custGeom>
            <a:avLst/>
            <a:gdLst>
              <a:gd name="connsiteX0" fmla="*/ 0 w 525219"/>
              <a:gd name="connsiteY0" fmla="*/ 87538 h 525219"/>
              <a:gd name="connsiteX1" fmla="*/ 87538 w 525219"/>
              <a:gd name="connsiteY1" fmla="*/ 0 h 525219"/>
              <a:gd name="connsiteX2" fmla="*/ 437681 w 525219"/>
              <a:gd name="connsiteY2" fmla="*/ 0 h 525219"/>
              <a:gd name="connsiteX3" fmla="*/ 525219 w 525219"/>
              <a:gd name="connsiteY3" fmla="*/ 87538 h 525219"/>
              <a:gd name="connsiteX4" fmla="*/ 525219 w 525219"/>
              <a:gd name="connsiteY4" fmla="*/ 437681 h 525219"/>
              <a:gd name="connsiteX5" fmla="*/ 437681 w 525219"/>
              <a:gd name="connsiteY5" fmla="*/ 525219 h 525219"/>
              <a:gd name="connsiteX6" fmla="*/ 87538 w 525219"/>
              <a:gd name="connsiteY6" fmla="*/ 525219 h 525219"/>
              <a:gd name="connsiteX7" fmla="*/ 0 w 525219"/>
              <a:gd name="connsiteY7" fmla="*/ 437681 h 525219"/>
              <a:gd name="connsiteX8" fmla="*/ 0 w 525219"/>
              <a:gd name="connsiteY8" fmla="*/ 87538 h 525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5219" h="525219">
                <a:moveTo>
                  <a:pt x="0" y="87538"/>
                </a:moveTo>
                <a:cubicBezTo>
                  <a:pt x="0" y="39192"/>
                  <a:pt x="39192" y="0"/>
                  <a:pt x="87538" y="0"/>
                </a:cubicBezTo>
                <a:lnTo>
                  <a:pt x="437681" y="0"/>
                </a:lnTo>
                <a:cubicBezTo>
                  <a:pt x="486027" y="0"/>
                  <a:pt x="525219" y="39192"/>
                  <a:pt x="525219" y="87538"/>
                </a:cubicBezTo>
                <a:lnTo>
                  <a:pt x="525219" y="437681"/>
                </a:lnTo>
                <a:cubicBezTo>
                  <a:pt x="525219" y="486027"/>
                  <a:pt x="486027" y="525219"/>
                  <a:pt x="437681" y="525219"/>
                </a:cubicBezTo>
                <a:lnTo>
                  <a:pt x="87538" y="525219"/>
                </a:lnTo>
                <a:cubicBezTo>
                  <a:pt x="39192" y="525219"/>
                  <a:pt x="0" y="486027"/>
                  <a:pt x="0" y="437681"/>
                </a:cubicBezTo>
                <a:lnTo>
                  <a:pt x="0" y="87538"/>
                </a:lnTo>
                <a:close/>
              </a:path>
            </a:pathLst>
          </a:custGeom>
        </p:spPr>
        <p:style>
          <a:lnRef idx="1">
            <a:schemeClr val="accent5"/>
          </a:lnRef>
          <a:fillRef idx="3">
            <a:schemeClr val="accent5"/>
          </a:fillRef>
          <a:effectRef idx="2">
            <a:schemeClr val="accent5"/>
          </a:effectRef>
          <a:fontRef idx="minor">
            <a:schemeClr val="lt1"/>
          </a:fontRef>
        </p:style>
        <p:txBody>
          <a:bodyPr spcFirstLastPara="0" vert="horz" wrap="square" lIns="42089" tIns="42089" rIns="42089" bIns="42089" numCol="1" spcCol="1270" anchor="ctr" anchorCtr="0">
            <a:noAutofit/>
          </a:bodyPr>
          <a:lstStyle/>
          <a:p>
            <a:pPr algn="ctr" defTabSz="400041">
              <a:lnSpc>
                <a:spcPct val="90000"/>
              </a:lnSpc>
              <a:spcBef>
                <a:spcPct val="0"/>
              </a:spcBef>
              <a:spcAft>
                <a:spcPct val="35000"/>
              </a:spcAft>
            </a:pPr>
            <a:r>
              <a:rPr lang="en-US" sz="900" dirty="0" smtClean="0"/>
              <a:t>Sub-supplier C</a:t>
            </a:r>
            <a:endParaRPr lang="en-US" sz="900" dirty="0"/>
          </a:p>
        </p:txBody>
      </p:sp>
      <p:sp>
        <p:nvSpPr>
          <p:cNvPr id="22" name="Freeform 12"/>
          <p:cNvSpPr/>
          <p:nvPr/>
        </p:nvSpPr>
        <p:spPr>
          <a:xfrm>
            <a:off x="8181493" y="3968226"/>
            <a:ext cx="568430" cy="357940"/>
          </a:xfrm>
          <a:custGeom>
            <a:avLst/>
            <a:gdLst>
              <a:gd name="connsiteX0" fmla="*/ 0 w 525219"/>
              <a:gd name="connsiteY0" fmla="*/ 87538 h 525219"/>
              <a:gd name="connsiteX1" fmla="*/ 87538 w 525219"/>
              <a:gd name="connsiteY1" fmla="*/ 0 h 525219"/>
              <a:gd name="connsiteX2" fmla="*/ 437681 w 525219"/>
              <a:gd name="connsiteY2" fmla="*/ 0 h 525219"/>
              <a:gd name="connsiteX3" fmla="*/ 525219 w 525219"/>
              <a:gd name="connsiteY3" fmla="*/ 87538 h 525219"/>
              <a:gd name="connsiteX4" fmla="*/ 525219 w 525219"/>
              <a:gd name="connsiteY4" fmla="*/ 437681 h 525219"/>
              <a:gd name="connsiteX5" fmla="*/ 437681 w 525219"/>
              <a:gd name="connsiteY5" fmla="*/ 525219 h 525219"/>
              <a:gd name="connsiteX6" fmla="*/ 87538 w 525219"/>
              <a:gd name="connsiteY6" fmla="*/ 525219 h 525219"/>
              <a:gd name="connsiteX7" fmla="*/ 0 w 525219"/>
              <a:gd name="connsiteY7" fmla="*/ 437681 h 525219"/>
              <a:gd name="connsiteX8" fmla="*/ 0 w 525219"/>
              <a:gd name="connsiteY8" fmla="*/ 87538 h 525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5219" h="525219">
                <a:moveTo>
                  <a:pt x="0" y="87538"/>
                </a:moveTo>
                <a:cubicBezTo>
                  <a:pt x="0" y="39192"/>
                  <a:pt x="39192" y="0"/>
                  <a:pt x="87538" y="0"/>
                </a:cubicBezTo>
                <a:lnTo>
                  <a:pt x="437681" y="0"/>
                </a:lnTo>
                <a:cubicBezTo>
                  <a:pt x="486027" y="0"/>
                  <a:pt x="525219" y="39192"/>
                  <a:pt x="525219" y="87538"/>
                </a:cubicBezTo>
                <a:lnTo>
                  <a:pt x="525219" y="437681"/>
                </a:lnTo>
                <a:cubicBezTo>
                  <a:pt x="525219" y="486027"/>
                  <a:pt x="486027" y="525219"/>
                  <a:pt x="437681" y="525219"/>
                </a:cubicBezTo>
                <a:lnTo>
                  <a:pt x="87538" y="525219"/>
                </a:lnTo>
                <a:cubicBezTo>
                  <a:pt x="39192" y="525219"/>
                  <a:pt x="0" y="486027"/>
                  <a:pt x="0" y="437681"/>
                </a:cubicBezTo>
                <a:lnTo>
                  <a:pt x="0" y="87538"/>
                </a:lnTo>
                <a:close/>
              </a:path>
            </a:pathLst>
          </a:custGeom>
        </p:spPr>
        <p:style>
          <a:lnRef idx="1">
            <a:schemeClr val="accent5"/>
          </a:lnRef>
          <a:fillRef idx="3">
            <a:schemeClr val="accent5"/>
          </a:fillRef>
          <a:effectRef idx="2">
            <a:schemeClr val="accent5"/>
          </a:effectRef>
          <a:fontRef idx="minor">
            <a:schemeClr val="lt1"/>
          </a:fontRef>
        </p:style>
        <p:txBody>
          <a:bodyPr spcFirstLastPara="0" vert="horz" wrap="square" lIns="42089" tIns="42089" rIns="42089" bIns="42089" numCol="1" spcCol="1270" anchor="ctr" anchorCtr="0">
            <a:noAutofit/>
          </a:bodyPr>
          <a:lstStyle/>
          <a:p>
            <a:pPr algn="ctr" defTabSz="400041">
              <a:lnSpc>
                <a:spcPct val="90000"/>
              </a:lnSpc>
              <a:spcBef>
                <a:spcPct val="0"/>
              </a:spcBef>
              <a:spcAft>
                <a:spcPct val="35000"/>
              </a:spcAft>
            </a:pPr>
            <a:r>
              <a:rPr lang="en-US" sz="900" dirty="0" smtClean="0"/>
              <a:t>Sub-supplier B</a:t>
            </a:r>
            <a:endParaRPr lang="en-US" sz="900" dirty="0"/>
          </a:p>
        </p:txBody>
      </p:sp>
      <p:cxnSp>
        <p:nvCxnSpPr>
          <p:cNvPr id="24" name="Düz Bağlayıcı 23"/>
          <p:cNvCxnSpPr>
            <a:stCxn id="10" idx="7"/>
          </p:cNvCxnSpPr>
          <p:nvPr/>
        </p:nvCxnSpPr>
        <p:spPr>
          <a:xfrm flipH="1">
            <a:off x="7869011" y="5012540"/>
            <a:ext cx="371446" cy="244798"/>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Düz Bağlayıcı 24"/>
          <p:cNvCxnSpPr/>
          <p:nvPr/>
        </p:nvCxnSpPr>
        <p:spPr>
          <a:xfrm>
            <a:off x="8571099" y="5062574"/>
            <a:ext cx="14744" cy="365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Düz Bağlayıcı 26"/>
          <p:cNvCxnSpPr/>
          <p:nvPr/>
        </p:nvCxnSpPr>
        <p:spPr>
          <a:xfrm>
            <a:off x="8459563" y="4296633"/>
            <a:ext cx="7800" cy="411678"/>
          </a:xfrm>
          <a:prstGeom prst="line">
            <a:avLst/>
          </a:prstGeom>
        </p:spPr>
        <p:style>
          <a:lnRef idx="1">
            <a:schemeClr val="accent1"/>
          </a:lnRef>
          <a:fillRef idx="0">
            <a:schemeClr val="accent1"/>
          </a:fillRef>
          <a:effectRef idx="0">
            <a:schemeClr val="accent1"/>
          </a:effectRef>
          <a:fontRef idx="minor">
            <a:schemeClr val="tx1"/>
          </a:fontRef>
        </p:style>
      </p:cxnSp>
      <p:sp>
        <p:nvSpPr>
          <p:cNvPr id="32" name="Freeform 12"/>
          <p:cNvSpPr/>
          <p:nvPr/>
        </p:nvSpPr>
        <p:spPr>
          <a:xfrm>
            <a:off x="9075892" y="5201266"/>
            <a:ext cx="568430" cy="357940"/>
          </a:xfrm>
          <a:custGeom>
            <a:avLst/>
            <a:gdLst>
              <a:gd name="connsiteX0" fmla="*/ 0 w 525219"/>
              <a:gd name="connsiteY0" fmla="*/ 87538 h 525219"/>
              <a:gd name="connsiteX1" fmla="*/ 87538 w 525219"/>
              <a:gd name="connsiteY1" fmla="*/ 0 h 525219"/>
              <a:gd name="connsiteX2" fmla="*/ 437681 w 525219"/>
              <a:gd name="connsiteY2" fmla="*/ 0 h 525219"/>
              <a:gd name="connsiteX3" fmla="*/ 525219 w 525219"/>
              <a:gd name="connsiteY3" fmla="*/ 87538 h 525219"/>
              <a:gd name="connsiteX4" fmla="*/ 525219 w 525219"/>
              <a:gd name="connsiteY4" fmla="*/ 437681 h 525219"/>
              <a:gd name="connsiteX5" fmla="*/ 437681 w 525219"/>
              <a:gd name="connsiteY5" fmla="*/ 525219 h 525219"/>
              <a:gd name="connsiteX6" fmla="*/ 87538 w 525219"/>
              <a:gd name="connsiteY6" fmla="*/ 525219 h 525219"/>
              <a:gd name="connsiteX7" fmla="*/ 0 w 525219"/>
              <a:gd name="connsiteY7" fmla="*/ 437681 h 525219"/>
              <a:gd name="connsiteX8" fmla="*/ 0 w 525219"/>
              <a:gd name="connsiteY8" fmla="*/ 87538 h 525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5219" h="525219">
                <a:moveTo>
                  <a:pt x="0" y="87538"/>
                </a:moveTo>
                <a:cubicBezTo>
                  <a:pt x="0" y="39192"/>
                  <a:pt x="39192" y="0"/>
                  <a:pt x="87538" y="0"/>
                </a:cubicBezTo>
                <a:lnTo>
                  <a:pt x="437681" y="0"/>
                </a:lnTo>
                <a:cubicBezTo>
                  <a:pt x="486027" y="0"/>
                  <a:pt x="525219" y="39192"/>
                  <a:pt x="525219" y="87538"/>
                </a:cubicBezTo>
                <a:lnTo>
                  <a:pt x="525219" y="437681"/>
                </a:lnTo>
                <a:cubicBezTo>
                  <a:pt x="525219" y="486027"/>
                  <a:pt x="486027" y="525219"/>
                  <a:pt x="437681" y="525219"/>
                </a:cubicBezTo>
                <a:lnTo>
                  <a:pt x="87538" y="525219"/>
                </a:lnTo>
                <a:cubicBezTo>
                  <a:pt x="39192" y="525219"/>
                  <a:pt x="0" y="486027"/>
                  <a:pt x="0" y="437681"/>
                </a:cubicBezTo>
                <a:lnTo>
                  <a:pt x="0" y="87538"/>
                </a:lnTo>
                <a:close/>
              </a:path>
            </a:pathLst>
          </a:custGeom>
        </p:spPr>
        <p:style>
          <a:lnRef idx="1">
            <a:schemeClr val="accent5"/>
          </a:lnRef>
          <a:fillRef idx="3">
            <a:schemeClr val="accent5"/>
          </a:fillRef>
          <a:effectRef idx="2">
            <a:schemeClr val="accent5"/>
          </a:effectRef>
          <a:fontRef idx="minor">
            <a:schemeClr val="lt1"/>
          </a:fontRef>
        </p:style>
        <p:txBody>
          <a:bodyPr spcFirstLastPara="0" vert="horz" wrap="square" lIns="42089" tIns="42089" rIns="42089" bIns="42089" numCol="1" spcCol="1270" anchor="ctr" anchorCtr="0">
            <a:noAutofit/>
          </a:bodyPr>
          <a:lstStyle/>
          <a:p>
            <a:pPr algn="ctr" defTabSz="400041">
              <a:lnSpc>
                <a:spcPct val="90000"/>
              </a:lnSpc>
              <a:spcBef>
                <a:spcPct val="0"/>
              </a:spcBef>
              <a:spcAft>
                <a:spcPct val="35000"/>
              </a:spcAft>
            </a:pPr>
            <a:r>
              <a:rPr lang="en-US" sz="900" dirty="0" smtClean="0"/>
              <a:t>TDZ</a:t>
            </a:r>
            <a:endParaRPr lang="en-US" sz="900" dirty="0"/>
          </a:p>
        </p:txBody>
      </p:sp>
      <p:cxnSp>
        <p:nvCxnSpPr>
          <p:cNvPr id="33" name="Düz Bağlayıcı 32"/>
          <p:cNvCxnSpPr>
            <a:stCxn id="10" idx="4"/>
            <a:endCxn id="32" idx="1"/>
          </p:cNvCxnSpPr>
          <p:nvPr/>
        </p:nvCxnSpPr>
        <p:spPr>
          <a:xfrm>
            <a:off x="8898774" y="5012540"/>
            <a:ext cx="271858" cy="188726"/>
          </a:xfrm>
          <a:prstGeom prst="line">
            <a:avLst/>
          </a:prstGeom>
        </p:spPr>
        <p:style>
          <a:lnRef idx="1">
            <a:schemeClr val="accent1"/>
          </a:lnRef>
          <a:fillRef idx="0">
            <a:schemeClr val="accent1"/>
          </a:fillRef>
          <a:effectRef idx="0">
            <a:schemeClr val="accent1"/>
          </a:effectRef>
          <a:fontRef idx="minor">
            <a:schemeClr val="tx1"/>
          </a:fontRef>
        </p:style>
      </p:cxnSp>
      <p:sp>
        <p:nvSpPr>
          <p:cNvPr id="36" name="Oval 35"/>
          <p:cNvSpPr/>
          <p:nvPr/>
        </p:nvSpPr>
        <p:spPr>
          <a:xfrm>
            <a:off x="9717087" y="4551176"/>
            <a:ext cx="769734" cy="461364"/>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900" dirty="0" smtClean="0"/>
              <a:t>Funder</a:t>
            </a:r>
            <a:endParaRPr lang="en-US" sz="900" dirty="0"/>
          </a:p>
        </p:txBody>
      </p:sp>
      <p:sp>
        <p:nvSpPr>
          <p:cNvPr id="37" name="Freeform 12"/>
          <p:cNvSpPr/>
          <p:nvPr/>
        </p:nvSpPr>
        <p:spPr>
          <a:xfrm>
            <a:off x="2692538" y="3863315"/>
            <a:ext cx="748426" cy="442117"/>
          </a:xfrm>
          <a:custGeom>
            <a:avLst/>
            <a:gdLst>
              <a:gd name="connsiteX0" fmla="*/ 0 w 525219"/>
              <a:gd name="connsiteY0" fmla="*/ 87538 h 525219"/>
              <a:gd name="connsiteX1" fmla="*/ 87538 w 525219"/>
              <a:gd name="connsiteY1" fmla="*/ 0 h 525219"/>
              <a:gd name="connsiteX2" fmla="*/ 437681 w 525219"/>
              <a:gd name="connsiteY2" fmla="*/ 0 h 525219"/>
              <a:gd name="connsiteX3" fmla="*/ 525219 w 525219"/>
              <a:gd name="connsiteY3" fmla="*/ 87538 h 525219"/>
              <a:gd name="connsiteX4" fmla="*/ 525219 w 525219"/>
              <a:gd name="connsiteY4" fmla="*/ 437681 h 525219"/>
              <a:gd name="connsiteX5" fmla="*/ 437681 w 525219"/>
              <a:gd name="connsiteY5" fmla="*/ 525219 h 525219"/>
              <a:gd name="connsiteX6" fmla="*/ 87538 w 525219"/>
              <a:gd name="connsiteY6" fmla="*/ 525219 h 525219"/>
              <a:gd name="connsiteX7" fmla="*/ 0 w 525219"/>
              <a:gd name="connsiteY7" fmla="*/ 437681 h 525219"/>
              <a:gd name="connsiteX8" fmla="*/ 0 w 525219"/>
              <a:gd name="connsiteY8" fmla="*/ 87538 h 525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5219" h="525219">
                <a:moveTo>
                  <a:pt x="0" y="87538"/>
                </a:moveTo>
                <a:cubicBezTo>
                  <a:pt x="0" y="39192"/>
                  <a:pt x="39192" y="0"/>
                  <a:pt x="87538" y="0"/>
                </a:cubicBezTo>
                <a:lnTo>
                  <a:pt x="437681" y="0"/>
                </a:lnTo>
                <a:cubicBezTo>
                  <a:pt x="486027" y="0"/>
                  <a:pt x="525219" y="39192"/>
                  <a:pt x="525219" y="87538"/>
                </a:cubicBezTo>
                <a:lnTo>
                  <a:pt x="525219" y="437681"/>
                </a:lnTo>
                <a:cubicBezTo>
                  <a:pt x="525219" y="486027"/>
                  <a:pt x="486027" y="525219"/>
                  <a:pt x="437681" y="525219"/>
                </a:cubicBezTo>
                <a:lnTo>
                  <a:pt x="87538" y="525219"/>
                </a:lnTo>
                <a:cubicBezTo>
                  <a:pt x="39192" y="525219"/>
                  <a:pt x="0" y="486027"/>
                  <a:pt x="0" y="437681"/>
                </a:cubicBezTo>
                <a:lnTo>
                  <a:pt x="0" y="87538"/>
                </a:lnTo>
                <a:close/>
              </a:path>
            </a:pathLst>
          </a:custGeom>
        </p:spPr>
        <p:style>
          <a:lnRef idx="1">
            <a:schemeClr val="accent6"/>
          </a:lnRef>
          <a:fillRef idx="3">
            <a:schemeClr val="accent6"/>
          </a:fillRef>
          <a:effectRef idx="2">
            <a:schemeClr val="accent6"/>
          </a:effectRef>
          <a:fontRef idx="minor">
            <a:schemeClr val="lt1"/>
          </a:fontRef>
        </p:style>
        <p:txBody>
          <a:bodyPr spcFirstLastPara="0" vert="horz" wrap="square" lIns="42089" tIns="42089" rIns="42089" bIns="42089" numCol="1" spcCol="1270" anchor="ctr" anchorCtr="0">
            <a:noAutofit/>
          </a:bodyPr>
          <a:lstStyle/>
          <a:p>
            <a:pPr algn="ctr" defTabSz="400041">
              <a:lnSpc>
                <a:spcPct val="90000"/>
              </a:lnSpc>
              <a:spcBef>
                <a:spcPct val="0"/>
              </a:spcBef>
              <a:spcAft>
                <a:spcPct val="35000"/>
              </a:spcAft>
            </a:pPr>
            <a:r>
              <a:rPr lang="en-US" sz="900" dirty="0" smtClean="0"/>
              <a:t>R&amp;D infrastructure</a:t>
            </a:r>
            <a:endParaRPr lang="en-US" sz="900" dirty="0"/>
          </a:p>
        </p:txBody>
      </p:sp>
      <p:sp>
        <p:nvSpPr>
          <p:cNvPr id="41" name="Freeform 12"/>
          <p:cNvSpPr/>
          <p:nvPr/>
        </p:nvSpPr>
        <p:spPr>
          <a:xfrm>
            <a:off x="3854761" y="3811419"/>
            <a:ext cx="851043" cy="335778"/>
          </a:xfrm>
          <a:custGeom>
            <a:avLst/>
            <a:gdLst>
              <a:gd name="connsiteX0" fmla="*/ 0 w 525219"/>
              <a:gd name="connsiteY0" fmla="*/ 87538 h 525219"/>
              <a:gd name="connsiteX1" fmla="*/ 87538 w 525219"/>
              <a:gd name="connsiteY1" fmla="*/ 0 h 525219"/>
              <a:gd name="connsiteX2" fmla="*/ 437681 w 525219"/>
              <a:gd name="connsiteY2" fmla="*/ 0 h 525219"/>
              <a:gd name="connsiteX3" fmla="*/ 525219 w 525219"/>
              <a:gd name="connsiteY3" fmla="*/ 87538 h 525219"/>
              <a:gd name="connsiteX4" fmla="*/ 525219 w 525219"/>
              <a:gd name="connsiteY4" fmla="*/ 437681 h 525219"/>
              <a:gd name="connsiteX5" fmla="*/ 437681 w 525219"/>
              <a:gd name="connsiteY5" fmla="*/ 525219 h 525219"/>
              <a:gd name="connsiteX6" fmla="*/ 87538 w 525219"/>
              <a:gd name="connsiteY6" fmla="*/ 525219 h 525219"/>
              <a:gd name="connsiteX7" fmla="*/ 0 w 525219"/>
              <a:gd name="connsiteY7" fmla="*/ 437681 h 525219"/>
              <a:gd name="connsiteX8" fmla="*/ 0 w 525219"/>
              <a:gd name="connsiteY8" fmla="*/ 87538 h 525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5219" h="525219">
                <a:moveTo>
                  <a:pt x="0" y="87538"/>
                </a:moveTo>
                <a:cubicBezTo>
                  <a:pt x="0" y="39192"/>
                  <a:pt x="39192" y="0"/>
                  <a:pt x="87538" y="0"/>
                </a:cubicBezTo>
                <a:lnTo>
                  <a:pt x="437681" y="0"/>
                </a:lnTo>
                <a:cubicBezTo>
                  <a:pt x="486027" y="0"/>
                  <a:pt x="525219" y="39192"/>
                  <a:pt x="525219" y="87538"/>
                </a:cubicBezTo>
                <a:lnTo>
                  <a:pt x="525219" y="437681"/>
                </a:lnTo>
                <a:cubicBezTo>
                  <a:pt x="525219" y="486027"/>
                  <a:pt x="486027" y="525219"/>
                  <a:pt x="437681" y="525219"/>
                </a:cubicBezTo>
                <a:lnTo>
                  <a:pt x="87538" y="525219"/>
                </a:lnTo>
                <a:cubicBezTo>
                  <a:pt x="39192" y="525219"/>
                  <a:pt x="0" y="486027"/>
                  <a:pt x="0" y="437681"/>
                </a:cubicBezTo>
                <a:lnTo>
                  <a:pt x="0" y="87538"/>
                </a:lnTo>
                <a:close/>
              </a:path>
            </a:pathLst>
          </a:custGeom>
        </p:spPr>
        <p:style>
          <a:lnRef idx="1">
            <a:schemeClr val="accent5"/>
          </a:lnRef>
          <a:fillRef idx="3">
            <a:schemeClr val="accent5"/>
          </a:fillRef>
          <a:effectRef idx="2">
            <a:schemeClr val="accent5"/>
          </a:effectRef>
          <a:fontRef idx="minor">
            <a:schemeClr val="lt1"/>
          </a:fontRef>
        </p:style>
        <p:txBody>
          <a:bodyPr spcFirstLastPara="0" vert="horz" wrap="square" lIns="42089" tIns="42089" rIns="42089" bIns="42089" numCol="1" spcCol="1270" anchor="ctr" anchorCtr="0">
            <a:noAutofit/>
          </a:bodyPr>
          <a:lstStyle/>
          <a:p>
            <a:pPr algn="ctr" defTabSz="400041">
              <a:lnSpc>
                <a:spcPct val="90000"/>
              </a:lnSpc>
              <a:spcBef>
                <a:spcPct val="0"/>
              </a:spcBef>
              <a:spcAft>
                <a:spcPct val="35000"/>
              </a:spcAft>
            </a:pPr>
            <a:r>
              <a:rPr lang="en-US" sz="900" dirty="0" smtClean="0"/>
              <a:t>Private sector</a:t>
            </a:r>
            <a:endParaRPr lang="en-US" sz="900" dirty="0"/>
          </a:p>
        </p:txBody>
      </p:sp>
      <p:sp>
        <p:nvSpPr>
          <p:cNvPr id="43" name="Freeform 12"/>
          <p:cNvSpPr/>
          <p:nvPr/>
        </p:nvSpPr>
        <p:spPr>
          <a:xfrm>
            <a:off x="3962924" y="3881452"/>
            <a:ext cx="851043" cy="335778"/>
          </a:xfrm>
          <a:custGeom>
            <a:avLst/>
            <a:gdLst>
              <a:gd name="connsiteX0" fmla="*/ 0 w 525219"/>
              <a:gd name="connsiteY0" fmla="*/ 87538 h 525219"/>
              <a:gd name="connsiteX1" fmla="*/ 87538 w 525219"/>
              <a:gd name="connsiteY1" fmla="*/ 0 h 525219"/>
              <a:gd name="connsiteX2" fmla="*/ 437681 w 525219"/>
              <a:gd name="connsiteY2" fmla="*/ 0 h 525219"/>
              <a:gd name="connsiteX3" fmla="*/ 525219 w 525219"/>
              <a:gd name="connsiteY3" fmla="*/ 87538 h 525219"/>
              <a:gd name="connsiteX4" fmla="*/ 525219 w 525219"/>
              <a:gd name="connsiteY4" fmla="*/ 437681 h 525219"/>
              <a:gd name="connsiteX5" fmla="*/ 437681 w 525219"/>
              <a:gd name="connsiteY5" fmla="*/ 525219 h 525219"/>
              <a:gd name="connsiteX6" fmla="*/ 87538 w 525219"/>
              <a:gd name="connsiteY6" fmla="*/ 525219 h 525219"/>
              <a:gd name="connsiteX7" fmla="*/ 0 w 525219"/>
              <a:gd name="connsiteY7" fmla="*/ 437681 h 525219"/>
              <a:gd name="connsiteX8" fmla="*/ 0 w 525219"/>
              <a:gd name="connsiteY8" fmla="*/ 87538 h 525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5219" h="525219">
                <a:moveTo>
                  <a:pt x="0" y="87538"/>
                </a:moveTo>
                <a:cubicBezTo>
                  <a:pt x="0" y="39192"/>
                  <a:pt x="39192" y="0"/>
                  <a:pt x="87538" y="0"/>
                </a:cubicBezTo>
                <a:lnTo>
                  <a:pt x="437681" y="0"/>
                </a:lnTo>
                <a:cubicBezTo>
                  <a:pt x="486027" y="0"/>
                  <a:pt x="525219" y="39192"/>
                  <a:pt x="525219" y="87538"/>
                </a:cubicBezTo>
                <a:lnTo>
                  <a:pt x="525219" y="437681"/>
                </a:lnTo>
                <a:cubicBezTo>
                  <a:pt x="525219" y="486027"/>
                  <a:pt x="486027" y="525219"/>
                  <a:pt x="437681" y="525219"/>
                </a:cubicBezTo>
                <a:lnTo>
                  <a:pt x="87538" y="525219"/>
                </a:lnTo>
                <a:cubicBezTo>
                  <a:pt x="39192" y="525219"/>
                  <a:pt x="0" y="486027"/>
                  <a:pt x="0" y="437681"/>
                </a:cubicBezTo>
                <a:lnTo>
                  <a:pt x="0" y="87538"/>
                </a:lnTo>
                <a:close/>
              </a:path>
            </a:pathLst>
          </a:custGeom>
        </p:spPr>
        <p:style>
          <a:lnRef idx="1">
            <a:schemeClr val="accent5"/>
          </a:lnRef>
          <a:fillRef idx="3">
            <a:schemeClr val="accent5"/>
          </a:fillRef>
          <a:effectRef idx="2">
            <a:schemeClr val="accent5"/>
          </a:effectRef>
          <a:fontRef idx="minor">
            <a:schemeClr val="lt1"/>
          </a:fontRef>
        </p:style>
        <p:txBody>
          <a:bodyPr spcFirstLastPara="0" vert="horz" wrap="square" lIns="42089" tIns="42089" rIns="42089" bIns="42089" numCol="1" spcCol="1270" anchor="ctr" anchorCtr="0">
            <a:noAutofit/>
          </a:bodyPr>
          <a:lstStyle/>
          <a:p>
            <a:pPr algn="ctr" defTabSz="400041">
              <a:lnSpc>
                <a:spcPct val="90000"/>
              </a:lnSpc>
              <a:spcBef>
                <a:spcPct val="0"/>
              </a:spcBef>
              <a:spcAft>
                <a:spcPct val="35000"/>
              </a:spcAft>
            </a:pPr>
            <a:r>
              <a:rPr lang="en-US" sz="900" dirty="0" smtClean="0"/>
              <a:t>Private sector</a:t>
            </a:r>
            <a:endParaRPr lang="en-US" sz="900" dirty="0"/>
          </a:p>
        </p:txBody>
      </p:sp>
      <p:sp>
        <p:nvSpPr>
          <p:cNvPr id="44" name="Freeform 12"/>
          <p:cNvSpPr/>
          <p:nvPr/>
        </p:nvSpPr>
        <p:spPr>
          <a:xfrm>
            <a:off x="4036657" y="3974421"/>
            <a:ext cx="851043" cy="335778"/>
          </a:xfrm>
          <a:custGeom>
            <a:avLst/>
            <a:gdLst>
              <a:gd name="connsiteX0" fmla="*/ 0 w 525219"/>
              <a:gd name="connsiteY0" fmla="*/ 87538 h 525219"/>
              <a:gd name="connsiteX1" fmla="*/ 87538 w 525219"/>
              <a:gd name="connsiteY1" fmla="*/ 0 h 525219"/>
              <a:gd name="connsiteX2" fmla="*/ 437681 w 525219"/>
              <a:gd name="connsiteY2" fmla="*/ 0 h 525219"/>
              <a:gd name="connsiteX3" fmla="*/ 525219 w 525219"/>
              <a:gd name="connsiteY3" fmla="*/ 87538 h 525219"/>
              <a:gd name="connsiteX4" fmla="*/ 525219 w 525219"/>
              <a:gd name="connsiteY4" fmla="*/ 437681 h 525219"/>
              <a:gd name="connsiteX5" fmla="*/ 437681 w 525219"/>
              <a:gd name="connsiteY5" fmla="*/ 525219 h 525219"/>
              <a:gd name="connsiteX6" fmla="*/ 87538 w 525219"/>
              <a:gd name="connsiteY6" fmla="*/ 525219 h 525219"/>
              <a:gd name="connsiteX7" fmla="*/ 0 w 525219"/>
              <a:gd name="connsiteY7" fmla="*/ 437681 h 525219"/>
              <a:gd name="connsiteX8" fmla="*/ 0 w 525219"/>
              <a:gd name="connsiteY8" fmla="*/ 87538 h 525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5219" h="525219">
                <a:moveTo>
                  <a:pt x="0" y="87538"/>
                </a:moveTo>
                <a:cubicBezTo>
                  <a:pt x="0" y="39192"/>
                  <a:pt x="39192" y="0"/>
                  <a:pt x="87538" y="0"/>
                </a:cubicBezTo>
                <a:lnTo>
                  <a:pt x="437681" y="0"/>
                </a:lnTo>
                <a:cubicBezTo>
                  <a:pt x="486027" y="0"/>
                  <a:pt x="525219" y="39192"/>
                  <a:pt x="525219" y="87538"/>
                </a:cubicBezTo>
                <a:lnTo>
                  <a:pt x="525219" y="437681"/>
                </a:lnTo>
                <a:cubicBezTo>
                  <a:pt x="525219" y="486027"/>
                  <a:pt x="486027" y="525219"/>
                  <a:pt x="437681" y="525219"/>
                </a:cubicBezTo>
                <a:lnTo>
                  <a:pt x="87538" y="525219"/>
                </a:lnTo>
                <a:cubicBezTo>
                  <a:pt x="39192" y="525219"/>
                  <a:pt x="0" y="486027"/>
                  <a:pt x="0" y="437681"/>
                </a:cubicBezTo>
                <a:lnTo>
                  <a:pt x="0" y="87538"/>
                </a:lnTo>
                <a:close/>
              </a:path>
            </a:pathLst>
          </a:custGeom>
        </p:spPr>
        <p:style>
          <a:lnRef idx="1">
            <a:schemeClr val="accent5"/>
          </a:lnRef>
          <a:fillRef idx="3">
            <a:schemeClr val="accent5"/>
          </a:fillRef>
          <a:effectRef idx="2">
            <a:schemeClr val="accent5"/>
          </a:effectRef>
          <a:fontRef idx="minor">
            <a:schemeClr val="lt1"/>
          </a:fontRef>
        </p:style>
        <p:txBody>
          <a:bodyPr spcFirstLastPara="0" vert="horz" wrap="square" lIns="42089" tIns="42089" rIns="42089" bIns="42089" numCol="1" spcCol="1270" anchor="ctr" anchorCtr="0">
            <a:noAutofit/>
          </a:bodyPr>
          <a:lstStyle/>
          <a:p>
            <a:pPr algn="ctr" defTabSz="400041">
              <a:lnSpc>
                <a:spcPct val="90000"/>
              </a:lnSpc>
              <a:spcBef>
                <a:spcPct val="0"/>
              </a:spcBef>
              <a:spcAft>
                <a:spcPct val="35000"/>
              </a:spcAft>
            </a:pPr>
            <a:r>
              <a:rPr lang="en-US" sz="900" dirty="0" smtClean="0"/>
              <a:t>Private sector</a:t>
            </a:r>
            <a:endParaRPr lang="en-US" sz="900" dirty="0"/>
          </a:p>
        </p:txBody>
      </p:sp>
      <p:sp>
        <p:nvSpPr>
          <p:cNvPr id="45" name="Oval 44"/>
          <p:cNvSpPr/>
          <p:nvPr/>
        </p:nvSpPr>
        <p:spPr>
          <a:xfrm>
            <a:off x="1658808" y="3783530"/>
            <a:ext cx="576833" cy="461364"/>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900" dirty="0" err="1" smtClean="0"/>
              <a:t>Univ</a:t>
            </a:r>
            <a:endParaRPr lang="en-US" sz="900" dirty="0"/>
          </a:p>
        </p:txBody>
      </p:sp>
      <p:sp>
        <p:nvSpPr>
          <p:cNvPr id="46" name="Oval 45"/>
          <p:cNvSpPr/>
          <p:nvPr/>
        </p:nvSpPr>
        <p:spPr>
          <a:xfrm>
            <a:off x="1798204" y="3881452"/>
            <a:ext cx="576833" cy="461364"/>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900" dirty="0" err="1" smtClean="0"/>
              <a:t>Univ</a:t>
            </a:r>
            <a:endParaRPr lang="en-US" sz="900" dirty="0"/>
          </a:p>
        </p:txBody>
      </p:sp>
      <p:sp>
        <p:nvSpPr>
          <p:cNvPr id="47" name="Oval 46"/>
          <p:cNvSpPr/>
          <p:nvPr/>
        </p:nvSpPr>
        <p:spPr>
          <a:xfrm>
            <a:off x="1939484" y="3995818"/>
            <a:ext cx="576833" cy="461364"/>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900" dirty="0" err="1" smtClean="0"/>
              <a:t>Univ</a:t>
            </a:r>
            <a:endParaRPr lang="en-US" sz="900" dirty="0"/>
          </a:p>
        </p:txBody>
      </p:sp>
      <p:sp>
        <p:nvSpPr>
          <p:cNvPr id="48" name="Freeform 12"/>
          <p:cNvSpPr/>
          <p:nvPr/>
        </p:nvSpPr>
        <p:spPr>
          <a:xfrm>
            <a:off x="2061980" y="4658627"/>
            <a:ext cx="658317" cy="441259"/>
          </a:xfrm>
          <a:custGeom>
            <a:avLst/>
            <a:gdLst>
              <a:gd name="connsiteX0" fmla="*/ 0 w 525219"/>
              <a:gd name="connsiteY0" fmla="*/ 87538 h 525219"/>
              <a:gd name="connsiteX1" fmla="*/ 87538 w 525219"/>
              <a:gd name="connsiteY1" fmla="*/ 0 h 525219"/>
              <a:gd name="connsiteX2" fmla="*/ 437681 w 525219"/>
              <a:gd name="connsiteY2" fmla="*/ 0 h 525219"/>
              <a:gd name="connsiteX3" fmla="*/ 525219 w 525219"/>
              <a:gd name="connsiteY3" fmla="*/ 87538 h 525219"/>
              <a:gd name="connsiteX4" fmla="*/ 525219 w 525219"/>
              <a:gd name="connsiteY4" fmla="*/ 437681 h 525219"/>
              <a:gd name="connsiteX5" fmla="*/ 437681 w 525219"/>
              <a:gd name="connsiteY5" fmla="*/ 525219 h 525219"/>
              <a:gd name="connsiteX6" fmla="*/ 87538 w 525219"/>
              <a:gd name="connsiteY6" fmla="*/ 525219 h 525219"/>
              <a:gd name="connsiteX7" fmla="*/ 0 w 525219"/>
              <a:gd name="connsiteY7" fmla="*/ 437681 h 525219"/>
              <a:gd name="connsiteX8" fmla="*/ 0 w 525219"/>
              <a:gd name="connsiteY8" fmla="*/ 87538 h 525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5219" h="525219">
                <a:moveTo>
                  <a:pt x="0" y="87538"/>
                </a:moveTo>
                <a:cubicBezTo>
                  <a:pt x="0" y="39192"/>
                  <a:pt x="39192" y="0"/>
                  <a:pt x="87538" y="0"/>
                </a:cubicBezTo>
                <a:lnTo>
                  <a:pt x="437681" y="0"/>
                </a:lnTo>
                <a:cubicBezTo>
                  <a:pt x="486027" y="0"/>
                  <a:pt x="525219" y="39192"/>
                  <a:pt x="525219" y="87538"/>
                </a:cubicBezTo>
                <a:lnTo>
                  <a:pt x="525219" y="437681"/>
                </a:lnTo>
                <a:cubicBezTo>
                  <a:pt x="525219" y="486027"/>
                  <a:pt x="486027" y="525219"/>
                  <a:pt x="437681" y="525219"/>
                </a:cubicBezTo>
                <a:lnTo>
                  <a:pt x="87538" y="525219"/>
                </a:lnTo>
                <a:cubicBezTo>
                  <a:pt x="39192" y="525219"/>
                  <a:pt x="0" y="486027"/>
                  <a:pt x="0" y="437681"/>
                </a:cubicBezTo>
                <a:lnTo>
                  <a:pt x="0" y="87538"/>
                </a:lnTo>
                <a:close/>
              </a:path>
            </a:pathLst>
          </a:custGeom>
        </p:spPr>
        <p:style>
          <a:lnRef idx="1">
            <a:schemeClr val="accent6"/>
          </a:lnRef>
          <a:fillRef idx="3">
            <a:schemeClr val="accent6"/>
          </a:fillRef>
          <a:effectRef idx="2">
            <a:schemeClr val="accent6"/>
          </a:effectRef>
          <a:fontRef idx="minor">
            <a:schemeClr val="lt1"/>
          </a:fontRef>
        </p:style>
        <p:txBody>
          <a:bodyPr spcFirstLastPara="0" vert="horz" wrap="square" lIns="42089" tIns="42089" rIns="42089" bIns="42089" numCol="1" spcCol="1270" anchor="ctr" anchorCtr="0">
            <a:noAutofit/>
          </a:bodyPr>
          <a:lstStyle/>
          <a:p>
            <a:pPr algn="ctr" defTabSz="400041">
              <a:lnSpc>
                <a:spcPct val="90000"/>
              </a:lnSpc>
              <a:spcBef>
                <a:spcPct val="0"/>
              </a:spcBef>
              <a:spcAft>
                <a:spcPct val="35000"/>
              </a:spcAft>
            </a:pPr>
            <a:r>
              <a:rPr lang="en-US" sz="900" dirty="0" err="1" smtClean="0"/>
              <a:t>Univ</a:t>
            </a:r>
            <a:r>
              <a:rPr lang="en-US" sz="900" dirty="0" smtClean="0"/>
              <a:t> Public R&amp;D</a:t>
            </a:r>
            <a:endParaRPr lang="en-US" sz="900" dirty="0"/>
          </a:p>
        </p:txBody>
      </p:sp>
      <p:sp>
        <p:nvSpPr>
          <p:cNvPr id="50" name="Freeform 12"/>
          <p:cNvSpPr/>
          <p:nvPr/>
        </p:nvSpPr>
        <p:spPr>
          <a:xfrm>
            <a:off x="1338923" y="4644825"/>
            <a:ext cx="658317" cy="441259"/>
          </a:xfrm>
          <a:custGeom>
            <a:avLst/>
            <a:gdLst>
              <a:gd name="connsiteX0" fmla="*/ 0 w 525219"/>
              <a:gd name="connsiteY0" fmla="*/ 87538 h 525219"/>
              <a:gd name="connsiteX1" fmla="*/ 87538 w 525219"/>
              <a:gd name="connsiteY1" fmla="*/ 0 h 525219"/>
              <a:gd name="connsiteX2" fmla="*/ 437681 w 525219"/>
              <a:gd name="connsiteY2" fmla="*/ 0 h 525219"/>
              <a:gd name="connsiteX3" fmla="*/ 525219 w 525219"/>
              <a:gd name="connsiteY3" fmla="*/ 87538 h 525219"/>
              <a:gd name="connsiteX4" fmla="*/ 525219 w 525219"/>
              <a:gd name="connsiteY4" fmla="*/ 437681 h 525219"/>
              <a:gd name="connsiteX5" fmla="*/ 437681 w 525219"/>
              <a:gd name="connsiteY5" fmla="*/ 525219 h 525219"/>
              <a:gd name="connsiteX6" fmla="*/ 87538 w 525219"/>
              <a:gd name="connsiteY6" fmla="*/ 525219 h 525219"/>
              <a:gd name="connsiteX7" fmla="*/ 0 w 525219"/>
              <a:gd name="connsiteY7" fmla="*/ 437681 h 525219"/>
              <a:gd name="connsiteX8" fmla="*/ 0 w 525219"/>
              <a:gd name="connsiteY8" fmla="*/ 87538 h 525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5219" h="525219">
                <a:moveTo>
                  <a:pt x="0" y="87538"/>
                </a:moveTo>
                <a:cubicBezTo>
                  <a:pt x="0" y="39192"/>
                  <a:pt x="39192" y="0"/>
                  <a:pt x="87538" y="0"/>
                </a:cubicBezTo>
                <a:lnTo>
                  <a:pt x="437681" y="0"/>
                </a:lnTo>
                <a:cubicBezTo>
                  <a:pt x="486027" y="0"/>
                  <a:pt x="525219" y="39192"/>
                  <a:pt x="525219" y="87538"/>
                </a:cubicBezTo>
                <a:lnTo>
                  <a:pt x="525219" y="437681"/>
                </a:lnTo>
                <a:cubicBezTo>
                  <a:pt x="525219" y="486027"/>
                  <a:pt x="486027" y="525219"/>
                  <a:pt x="437681" y="525219"/>
                </a:cubicBezTo>
                <a:lnTo>
                  <a:pt x="87538" y="525219"/>
                </a:lnTo>
                <a:cubicBezTo>
                  <a:pt x="39192" y="525219"/>
                  <a:pt x="0" y="486027"/>
                  <a:pt x="0" y="437681"/>
                </a:cubicBezTo>
                <a:lnTo>
                  <a:pt x="0" y="87538"/>
                </a:lnTo>
                <a:close/>
              </a:path>
            </a:pathLst>
          </a:custGeom>
        </p:spPr>
        <p:style>
          <a:lnRef idx="1">
            <a:schemeClr val="accent6"/>
          </a:lnRef>
          <a:fillRef idx="3">
            <a:schemeClr val="accent6"/>
          </a:fillRef>
          <a:effectRef idx="2">
            <a:schemeClr val="accent6"/>
          </a:effectRef>
          <a:fontRef idx="minor">
            <a:schemeClr val="lt1"/>
          </a:fontRef>
        </p:style>
        <p:txBody>
          <a:bodyPr spcFirstLastPara="0" vert="horz" wrap="square" lIns="42089" tIns="42089" rIns="42089" bIns="42089" numCol="1" spcCol="1270" anchor="ctr" anchorCtr="0">
            <a:noAutofit/>
          </a:bodyPr>
          <a:lstStyle/>
          <a:p>
            <a:pPr algn="ctr" defTabSz="400041">
              <a:lnSpc>
                <a:spcPct val="90000"/>
              </a:lnSpc>
              <a:spcBef>
                <a:spcPct val="0"/>
              </a:spcBef>
              <a:spcAft>
                <a:spcPct val="35000"/>
              </a:spcAft>
            </a:pPr>
            <a:r>
              <a:rPr lang="en-US" sz="900" dirty="0" err="1" smtClean="0"/>
              <a:t>Univ</a:t>
            </a:r>
            <a:r>
              <a:rPr lang="en-US" sz="900" dirty="0" smtClean="0"/>
              <a:t> Public R&amp;D</a:t>
            </a:r>
            <a:endParaRPr lang="en-US" sz="900" dirty="0"/>
          </a:p>
        </p:txBody>
      </p:sp>
      <p:sp>
        <p:nvSpPr>
          <p:cNvPr id="51" name="Freeform 12"/>
          <p:cNvSpPr/>
          <p:nvPr/>
        </p:nvSpPr>
        <p:spPr>
          <a:xfrm>
            <a:off x="2804150" y="4661595"/>
            <a:ext cx="658317" cy="441259"/>
          </a:xfrm>
          <a:custGeom>
            <a:avLst/>
            <a:gdLst>
              <a:gd name="connsiteX0" fmla="*/ 0 w 525219"/>
              <a:gd name="connsiteY0" fmla="*/ 87538 h 525219"/>
              <a:gd name="connsiteX1" fmla="*/ 87538 w 525219"/>
              <a:gd name="connsiteY1" fmla="*/ 0 h 525219"/>
              <a:gd name="connsiteX2" fmla="*/ 437681 w 525219"/>
              <a:gd name="connsiteY2" fmla="*/ 0 h 525219"/>
              <a:gd name="connsiteX3" fmla="*/ 525219 w 525219"/>
              <a:gd name="connsiteY3" fmla="*/ 87538 h 525219"/>
              <a:gd name="connsiteX4" fmla="*/ 525219 w 525219"/>
              <a:gd name="connsiteY4" fmla="*/ 437681 h 525219"/>
              <a:gd name="connsiteX5" fmla="*/ 437681 w 525219"/>
              <a:gd name="connsiteY5" fmla="*/ 525219 h 525219"/>
              <a:gd name="connsiteX6" fmla="*/ 87538 w 525219"/>
              <a:gd name="connsiteY6" fmla="*/ 525219 h 525219"/>
              <a:gd name="connsiteX7" fmla="*/ 0 w 525219"/>
              <a:gd name="connsiteY7" fmla="*/ 437681 h 525219"/>
              <a:gd name="connsiteX8" fmla="*/ 0 w 525219"/>
              <a:gd name="connsiteY8" fmla="*/ 87538 h 525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5219" h="525219">
                <a:moveTo>
                  <a:pt x="0" y="87538"/>
                </a:moveTo>
                <a:cubicBezTo>
                  <a:pt x="0" y="39192"/>
                  <a:pt x="39192" y="0"/>
                  <a:pt x="87538" y="0"/>
                </a:cubicBezTo>
                <a:lnTo>
                  <a:pt x="437681" y="0"/>
                </a:lnTo>
                <a:cubicBezTo>
                  <a:pt x="486027" y="0"/>
                  <a:pt x="525219" y="39192"/>
                  <a:pt x="525219" y="87538"/>
                </a:cubicBezTo>
                <a:lnTo>
                  <a:pt x="525219" y="437681"/>
                </a:lnTo>
                <a:cubicBezTo>
                  <a:pt x="525219" y="486027"/>
                  <a:pt x="486027" y="525219"/>
                  <a:pt x="437681" y="525219"/>
                </a:cubicBezTo>
                <a:lnTo>
                  <a:pt x="87538" y="525219"/>
                </a:lnTo>
                <a:cubicBezTo>
                  <a:pt x="39192" y="525219"/>
                  <a:pt x="0" y="486027"/>
                  <a:pt x="0" y="437681"/>
                </a:cubicBezTo>
                <a:lnTo>
                  <a:pt x="0" y="87538"/>
                </a:lnTo>
                <a:close/>
              </a:path>
            </a:pathLst>
          </a:custGeom>
        </p:spPr>
        <p:style>
          <a:lnRef idx="1">
            <a:schemeClr val="accent6"/>
          </a:lnRef>
          <a:fillRef idx="3">
            <a:schemeClr val="accent6"/>
          </a:fillRef>
          <a:effectRef idx="2">
            <a:schemeClr val="accent6"/>
          </a:effectRef>
          <a:fontRef idx="minor">
            <a:schemeClr val="lt1"/>
          </a:fontRef>
        </p:style>
        <p:txBody>
          <a:bodyPr spcFirstLastPara="0" vert="horz" wrap="square" lIns="42089" tIns="42089" rIns="42089" bIns="42089" numCol="1" spcCol="1270" anchor="ctr" anchorCtr="0">
            <a:noAutofit/>
          </a:bodyPr>
          <a:lstStyle/>
          <a:p>
            <a:pPr algn="ctr" defTabSz="400041">
              <a:lnSpc>
                <a:spcPct val="90000"/>
              </a:lnSpc>
              <a:spcBef>
                <a:spcPct val="0"/>
              </a:spcBef>
              <a:spcAft>
                <a:spcPct val="35000"/>
              </a:spcAft>
            </a:pPr>
            <a:r>
              <a:rPr lang="en-US" sz="900" dirty="0" err="1" smtClean="0"/>
              <a:t>Univ</a:t>
            </a:r>
            <a:r>
              <a:rPr lang="en-US" sz="900" dirty="0" smtClean="0"/>
              <a:t> Public R&amp;D</a:t>
            </a:r>
            <a:endParaRPr lang="en-US" sz="900" dirty="0"/>
          </a:p>
        </p:txBody>
      </p:sp>
      <p:sp>
        <p:nvSpPr>
          <p:cNvPr id="54" name="Beşgen 53"/>
          <p:cNvSpPr/>
          <p:nvPr/>
        </p:nvSpPr>
        <p:spPr>
          <a:xfrm>
            <a:off x="1011115" y="2095202"/>
            <a:ext cx="10102362" cy="557067"/>
          </a:xfrm>
          <a:prstGeom prst="homePlate">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path path="circle">
              <a:fillToRect l="50000" t="50000" r="50000" b="50000"/>
            </a:path>
            <a:tileRect/>
          </a:gra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b="1" dirty="0">
              <a:ln w="0"/>
              <a:solidFill>
                <a:schemeClr val="tx1"/>
              </a:solidFill>
              <a:effectLst>
                <a:outerShdw blurRad="38100" dist="19050" dir="2700000" algn="tl" rotWithShape="0">
                  <a:schemeClr val="dk1">
                    <a:alpha val="40000"/>
                  </a:schemeClr>
                </a:outerShdw>
              </a:effectLst>
            </a:endParaRPr>
          </a:p>
        </p:txBody>
      </p:sp>
      <p:sp>
        <p:nvSpPr>
          <p:cNvPr id="55" name="Beşgen 54"/>
          <p:cNvSpPr/>
          <p:nvPr/>
        </p:nvSpPr>
        <p:spPr>
          <a:xfrm>
            <a:off x="986137" y="1140468"/>
            <a:ext cx="10218194" cy="554803"/>
          </a:xfrm>
          <a:prstGeom prst="homePlate">
            <a:avLst/>
          </a:prstGeom>
          <a:gradFill flip="none" rotWithShape="1">
            <a:gsLst>
              <a:gs pos="0">
                <a:schemeClr val="accent3">
                  <a:shade val="30000"/>
                  <a:satMod val="115000"/>
                </a:schemeClr>
              </a:gs>
              <a:gs pos="50000">
                <a:schemeClr val="accent3">
                  <a:shade val="67500"/>
                  <a:satMod val="115000"/>
                </a:schemeClr>
              </a:gs>
              <a:gs pos="100000">
                <a:schemeClr val="accent3">
                  <a:shade val="100000"/>
                  <a:satMod val="115000"/>
                </a:schemeClr>
              </a:gs>
            </a:gsLst>
            <a:path path="circle">
              <a:fillToRect l="50000" t="50000" r="50000" b="50000"/>
            </a:path>
            <a:tileRect/>
          </a:gra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b="1" dirty="0" smtClean="0">
                <a:ln w="0"/>
                <a:solidFill>
                  <a:schemeClr val="tx1"/>
                </a:solidFill>
                <a:effectLst>
                  <a:outerShdw blurRad="38100" dist="19050" dir="2700000" algn="tl" rotWithShape="0">
                    <a:schemeClr val="dk1">
                      <a:alpha val="40000"/>
                    </a:schemeClr>
                  </a:outerShdw>
                </a:effectLst>
              </a:rPr>
              <a:t>University                                                                                                                                                   Industry</a:t>
            </a:r>
            <a:endParaRPr lang="en-US" b="1" dirty="0">
              <a:ln w="0"/>
              <a:solidFill>
                <a:schemeClr val="tx1"/>
              </a:solidFill>
              <a:effectLst>
                <a:outerShdw blurRad="38100" dist="19050" dir="2700000" algn="tl" rotWithShape="0">
                  <a:schemeClr val="dk1">
                    <a:alpha val="40000"/>
                  </a:schemeClr>
                </a:outerShdw>
              </a:effectLst>
            </a:endParaRPr>
          </a:p>
        </p:txBody>
      </p:sp>
      <p:sp>
        <p:nvSpPr>
          <p:cNvPr id="56" name="Dikdörtgen 55"/>
          <p:cNvSpPr/>
          <p:nvPr/>
        </p:nvSpPr>
        <p:spPr>
          <a:xfrm>
            <a:off x="1204884" y="2167537"/>
            <a:ext cx="710416" cy="36127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tr-TR" dirty="0" smtClean="0"/>
              <a:t>TRL 1</a:t>
            </a:r>
            <a:endParaRPr lang="en-GB" dirty="0"/>
          </a:p>
        </p:txBody>
      </p:sp>
      <p:sp>
        <p:nvSpPr>
          <p:cNvPr id="58" name="Dikdörtgen 57"/>
          <p:cNvSpPr/>
          <p:nvPr/>
        </p:nvSpPr>
        <p:spPr>
          <a:xfrm>
            <a:off x="2250732" y="2180840"/>
            <a:ext cx="710416" cy="36127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tr-TR" dirty="0" smtClean="0"/>
              <a:t>TRL 2</a:t>
            </a:r>
            <a:endParaRPr lang="en-GB" dirty="0"/>
          </a:p>
        </p:txBody>
      </p:sp>
      <p:sp>
        <p:nvSpPr>
          <p:cNvPr id="59" name="Dikdörtgen 58"/>
          <p:cNvSpPr/>
          <p:nvPr/>
        </p:nvSpPr>
        <p:spPr>
          <a:xfrm>
            <a:off x="4205475" y="2188936"/>
            <a:ext cx="710416" cy="36127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tr-TR" dirty="0" smtClean="0"/>
              <a:t>TRL 4</a:t>
            </a:r>
            <a:endParaRPr lang="en-GB" dirty="0"/>
          </a:p>
        </p:txBody>
      </p:sp>
      <p:sp>
        <p:nvSpPr>
          <p:cNvPr id="60" name="Dikdörtgen 59"/>
          <p:cNvSpPr/>
          <p:nvPr/>
        </p:nvSpPr>
        <p:spPr>
          <a:xfrm>
            <a:off x="3254520" y="2188936"/>
            <a:ext cx="710416" cy="36127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tr-TR" dirty="0" smtClean="0"/>
              <a:t>TRL 3</a:t>
            </a:r>
            <a:endParaRPr lang="en-GB" dirty="0"/>
          </a:p>
        </p:txBody>
      </p:sp>
      <p:sp>
        <p:nvSpPr>
          <p:cNvPr id="61" name="Dikdörtgen 60"/>
          <p:cNvSpPr/>
          <p:nvPr/>
        </p:nvSpPr>
        <p:spPr>
          <a:xfrm>
            <a:off x="5323449" y="2188937"/>
            <a:ext cx="710416" cy="3612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TRL 5</a:t>
            </a:r>
            <a:endParaRPr lang="en-GB" dirty="0"/>
          </a:p>
        </p:txBody>
      </p:sp>
      <p:sp>
        <p:nvSpPr>
          <p:cNvPr id="62" name="Dikdörtgen 61"/>
          <p:cNvSpPr/>
          <p:nvPr/>
        </p:nvSpPr>
        <p:spPr>
          <a:xfrm>
            <a:off x="6372207" y="2188935"/>
            <a:ext cx="710416" cy="361277"/>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tr-TR" dirty="0" smtClean="0"/>
              <a:t>TRL 6</a:t>
            </a:r>
            <a:endParaRPr lang="en-GB" dirty="0"/>
          </a:p>
        </p:txBody>
      </p:sp>
      <p:sp>
        <p:nvSpPr>
          <p:cNvPr id="63" name="Dikdörtgen 62"/>
          <p:cNvSpPr/>
          <p:nvPr/>
        </p:nvSpPr>
        <p:spPr>
          <a:xfrm>
            <a:off x="7490181" y="2180841"/>
            <a:ext cx="710416" cy="361277"/>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tr-TR" dirty="0" smtClean="0"/>
              <a:t>TRL 7</a:t>
            </a:r>
            <a:endParaRPr lang="en-GB" dirty="0"/>
          </a:p>
        </p:txBody>
      </p:sp>
      <p:sp>
        <p:nvSpPr>
          <p:cNvPr id="65" name="Dikdörtgen 64"/>
          <p:cNvSpPr/>
          <p:nvPr/>
        </p:nvSpPr>
        <p:spPr>
          <a:xfrm>
            <a:off x="8618231" y="2194228"/>
            <a:ext cx="710416" cy="361277"/>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tr-TR" dirty="0" smtClean="0"/>
              <a:t>TRL 8</a:t>
            </a:r>
            <a:endParaRPr lang="en-GB" dirty="0"/>
          </a:p>
        </p:txBody>
      </p:sp>
      <p:sp>
        <p:nvSpPr>
          <p:cNvPr id="66" name="Dikdörtgen 65"/>
          <p:cNvSpPr/>
          <p:nvPr/>
        </p:nvSpPr>
        <p:spPr>
          <a:xfrm>
            <a:off x="9630219" y="2194228"/>
            <a:ext cx="710416" cy="361277"/>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tr-TR" dirty="0" smtClean="0"/>
              <a:t>TRL 9</a:t>
            </a:r>
            <a:endParaRPr lang="en-GB" dirty="0"/>
          </a:p>
        </p:txBody>
      </p:sp>
      <p:cxnSp>
        <p:nvCxnSpPr>
          <p:cNvPr id="67" name="Düz Bağlayıcı 66"/>
          <p:cNvCxnSpPr/>
          <p:nvPr/>
        </p:nvCxnSpPr>
        <p:spPr>
          <a:xfrm>
            <a:off x="3125508" y="4296633"/>
            <a:ext cx="7800" cy="411678"/>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Düz Bağlayıcı 67"/>
          <p:cNvCxnSpPr>
            <a:stCxn id="37" idx="6"/>
          </p:cNvCxnSpPr>
          <p:nvPr/>
        </p:nvCxnSpPr>
        <p:spPr>
          <a:xfrm flipH="1">
            <a:off x="2436644" y="4305432"/>
            <a:ext cx="380634" cy="307730"/>
          </a:xfrm>
          <a:prstGeom prst="line">
            <a:avLst/>
          </a:prstGeom>
        </p:spPr>
        <p:style>
          <a:lnRef idx="1">
            <a:schemeClr val="accent1"/>
          </a:lnRef>
          <a:fillRef idx="0">
            <a:schemeClr val="accent1"/>
          </a:fillRef>
          <a:effectRef idx="0">
            <a:schemeClr val="accent1"/>
          </a:effectRef>
          <a:fontRef idx="minor">
            <a:schemeClr val="tx1"/>
          </a:fontRef>
        </p:style>
      </p:cxnSp>
      <p:sp>
        <p:nvSpPr>
          <p:cNvPr id="71" name="Freeform 12"/>
          <p:cNvSpPr/>
          <p:nvPr/>
        </p:nvSpPr>
        <p:spPr>
          <a:xfrm>
            <a:off x="3586537" y="4644825"/>
            <a:ext cx="731906" cy="458981"/>
          </a:xfrm>
          <a:custGeom>
            <a:avLst/>
            <a:gdLst>
              <a:gd name="connsiteX0" fmla="*/ 0 w 525219"/>
              <a:gd name="connsiteY0" fmla="*/ 87538 h 525219"/>
              <a:gd name="connsiteX1" fmla="*/ 87538 w 525219"/>
              <a:gd name="connsiteY1" fmla="*/ 0 h 525219"/>
              <a:gd name="connsiteX2" fmla="*/ 437681 w 525219"/>
              <a:gd name="connsiteY2" fmla="*/ 0 h 525219"/>
              <a:gd name="connsiteX3" fmla="*/ 525219 w 525219"/>
              <a:gd name="connsiteY3" fmla="*/ 87538 h 525219"/>
              <a:gd name="connsiteX4" fmla="*/ 525219 w 525219"/>
              <a:gd name="connsiteY4" fmla="*/ 437681 h 525219"/>
              <a:gd name="connsiteX5" fmla="*/ 437681 w 525219"/>
              <a:gd name="connsiteY5" fmla="*/ 525219 h 525219"/>
              <a:gd name="connsiteX6" fmla="*/ 87538 w 525219"/>
              <a:gd name="connsiteY6" fmla="*/ 525219 h 525219"/>
              <a:gd name="connsiteX7" fmla="*/ 0 w 525219"/>
              <a:gd name="connsiteY7" fmla="*/ 437681 h 525219"/>
              <a:gd name="connsiteX8" fmla="*/ 0 w 525219"/>
              <a:gd name="connsiteY8" fmla="*/ 87538 h 525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5219" h="525219">
                <a:moveTo>
                  <a:pt x="0" y="87538"/>
                </a:moveTo>
                <a:cubicBezTo>
                  <a:pt x="0" y="39192"/>
                  <a:pt x="39192" y="0"/>
                  <a:pt x="87538" y="0"/>
                </a:cubicBezTo>
                <a:lnTo>
                  <a:pt x="437681" y="0"/>
                </a:lnTo>
                <a:cubicBezTo>
                  <a:pt x="486027" y="0"/>
                  <a:pt x="525219" y="39192"/>
                  <a:pt x="525219" y="87538"/>
                </a:cubicBezTo>
                <a:lnTo>
                  <a:pt x="525219" y="437681"/>
                </a:lnTo>
                <a:cubicBezTo>
                  <a:pt x="525219" y="486027"/>
                  <a:pt x="486027" y="525219"/>
                  <a:pt x="437681" y="525219"/>
                </a:cubicBezTo>
                <a:lnTo>
                  <a:pt x="87538" y="525219"/>
                </a:lnTo>
                <a:cubicBezTo>
                  <a:pt x="39192" y="525219"/>
                  <a:pt x="0" y="486027"/>
                  <a:pt x="0" y="437681"/>
                </a:cubicBezTo>
                <a:lnTo>
                  <a:pt x="0" y="87538"/>
                </a:lnTo>
                <a:close/>
              </a:path>
            </a:pathLst>
          </a:custGeom>
        </p:spPr>
        <p:style>
          <a:lnRef idx="1">
            <a:schemeClr val="accent5"/>
          </a:lnRef>
          <a:fillRef idx="3">
            <a:schemeClr val="accent5"/>
          </a:fillRef>
          <a:effectRef idx="2">
            <a:schemeClr val="accent5"/>
          </a:effectRef>
          <a:fontRef idx="minor">
            <a:schemeClr val="lt1"/>
          </a:fontRef>
        </p:style>
        <p:txBody>
          <a:bodyPr spcFirstLastPara="0" vert="horz" wrap="square" lIns="42089" tIns="42089" rIns="42089" bIns="42089" numCol="1" spcCol="1270" anchor="ctr" anchorCtr="0">
            <a:noAutofit/>
          </a:bodyPr>
          <a:lstStyle/>
          <a:p>
            <a:pPr algn="ctr" defTabSz="400041">
              <a:lnSpc>
                <a:spcPct val="90000"/>
              </a:lnSpc>
              <a:spcBef>
                <a:spcPct val="0"/>
              </a:spcBef>
              <a:spcAft>
                <a:spcPct val="35000"/>
              </a:spcAft>
            </a:pPr>
            <a:r>
              <a:rPr lang="en-US" sz="900" dirty="0" smtClean="0"/>
              <a:t>Private sector</a:t>
            </a:r>
            <a:endParaRPr lang="en-US" sz="900" dirty="0"/>
          </a:p>
        </p:txBody>
      </p:sp>
      <p:cxnSp>
        <p:nvCxnSpPr>
          <p:cNvPr id="72" name="Düz Bağlayıcı 71"/>
          <p:cNvCxnSpPr/>
          <p:nvPr/>
        </p:nvCxnSpPr>
        <p:spPr>
          <a:xfrm>
            <a:off x="3406332" y="4258339"/>
            <a:ext cx="409094" cy="410121"/>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Düz Bağlayıcı 73"/>
          <p:cNvCxnSpPr/>
          <p:nvPr/>
        </p:nvCxnSpPr>
        <p:spPr>
          <a:xfrm>
            <a:off x="3369588" y="4146428"/>
            <a:ext cx="567819" cy="768"/>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Düz Bağlayıcı 75"/>
          <p:cNvCxnSpPr/>
          <p:nvPr/>
        </p:nvCxnSpPr>
        <p:spPr>
          <a:xfrm flipV="1">
            <a:off x="3369589" y="3892413"/>
            <a:ext cx="567819" cy="235987"/>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Düz Bağlayıcı 77"/>
          <p:cNvCxnSpPr/>
          <p:nvPr/>
        </p:nvCxnSpPr>
        <p:spPr>
          <a:xfrm>
            <a:off x="3363772" y="4155870"/>
            <a:ext cx="642059" cy="94357"/>
          </a:xfrm>
          <a:prstGeom prst="line">
            <a:avLst/>
          </a:prstGeom>
        </p:spPr>
        <p:style>
          <a:lnRef idx="1">
            <a:schemeClr val="accent1"/>
          </a:lnRef>
          <a:fillRef idx="0">
            <a:schemeClr val="accent1"/>
          </a:fillRef>
          <a:effectRef idx="0">
            <a:schemeClr val="accent1"/>
          </a:effectRef>
          <a:fontRef idx="minor">
            <a:schemeClr val="tx1"/>
          </a:fontRef>
        </p:style>
      </p:cxnSp>
      <p:cxnSp>
        <p:nvCxnSpPr>
          <p:cNvPr id="81" name="Düz Bağlayıcı 80"/>
          <p:cNvCxnSpPr/>
          <p:nvPr/>
        </p:nvCxnSpPr>
        <p:spPr>
          <a:xfrm flipV="1">
            <a:off x="2335776" y="4188436"/>
            <a:ext cx="360091" cy="101006"/>
          </a:xfrm>
          <a:prstGeom prst="line">
            <a:avLst/>
          </a:prstGeom>
        </p:spPr>
        <p:style>
          <a:lnRef idx="1">
            <a:schemeClr val="accent1"/>
          </a:lnRef>
          <a:fillRef idx="0">
            <a:schemeClr val="accent1"/>
          </a:fillRef>
          <a:effectRef idx="0">
            <a:schemeClr val="accent1"/>
          </a:effectRef>
          <a:fontRef idx="minor">
            <a:schemeClr val="tx1"/>
          </a:fontRef>
        </p:style>
      </p:cxnSp>
      <p:pic>
        <p:nvPicPr>
          <p:cNvPr id="83" name="Picture 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18995" y="5249902"/>
            <a:ext cx="428625" cy="52863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4" name="Metin kutusu 83"/>
          <p:cNvSpPr txBox="1"/>
          <p:nvPr/>
        </p:nvSpPr>
        <p:spPr>
          <a:xfrm>
            <a:off x="2467656" y="2857089"/>
            <a:ext cx="1850787" cy="369332"/>
          </a:xfrm>
          <a:prstGeom prst="rect">
            <a:avLst/>
          </a:prstGeom>
          <a:noFill/>
        </p:spPr>
        <p:txBody>
          <a:bodyPr wrap="square" rtlCol="0">
            <a:spAutoFit/>
          </a:bodyPr>
          <a:lstStyle/>
          <a:p>
            <a:r>
              <a:rPr lang="tr-TR" b="1" dirty="0" smtClean="0">
                <a:solidFill>
                  <a:srgbClr val="FF0000"/>
                </a:solidFill>
              </a:rPr>
              <a:t>TÜBİTAK 1004</a:t>
            </a:r>
            <a:endParaRPr lang="en-GB" b="1" dirty="0">
              <a:solidFill>
                <a:srgbClr val="FF0000"/>
              </a:solidFill>
            </a:endParaRPr>
          </a:p>
        </p:txBody>
      </p:sp>
      <p:sp>
        <p:nvSpPr>
          <p:cNvPr id="85" name="Metin kutusu 84"/>
          <p:cNvSpPr txBox="1"/>
          <p:nvPr/>
        </p:nvSpPr>
        <p:spPr>
          <a:xfrm>
            <a:off x="7864035" y="2924196"/>
            <a:ext cx="1850787" cy="369332"/>
          </a:xfrm>
          <a:prstGeom prst="rect">
            <a:avLst/>
          </a:prstGeom>
          <a:noFill/>
        </p:spPr>
        <p:txBody>
          <a:bodyPr wrap="square" rtlCol="0">
            <a:spAutoFit/>
          </a:bodyPr>
          <a:lstStyle/>
          <a:p>
            <a:r>
              <a:rPr lang="tr-TR" b="1" dirty="0" smtClean="0">
                <a:solidFill>
                  <a:srgbClr val="FF0000"/>
                </a:solidFill>
              </a:rPr>
              <a:t>TÜBİTAK SAYEM</a:t>
            </a:r>
            <a:endParaRPr lang="en-GB" b="1" dirty="0">
              <a:solidFill>
                <a:srgbClr val="FF0000"/>
              </a:solidFill>
            </a:endParaRPr>
          </a:p>
        </p:txBody>
      </p:sp>
      <p:cxnSp>
        <p:nvCxnSpPr>
          <p:cNvPr id="87" name="Düz Ok Bağlayıcısı 86"/>
          <p:cNvCxnSpPr/>
          <p:nvPr/>
        </p:nvCxnSpPr>
        <p:spPr>
          <a:xfrm flipV="1">
            <a:off x="4326163" y="4849990"/>
            <a:ext cx="3914294" cy="8859"/>
          </a:xfrm>
          <a:prstGeom prst="straightConnector1">
            <a:avLst/>
          </a:prstGeom>
          <a:ln>
            <a:solidFill>
              <a:srgbClr val="E20613"/>
            </a:solidFill>
            <a:tailEnd type="triangle"/>
          </a:ln>
        </p:spPr>
        <p:style>
          <a:lnRef idx="3">
            <a:schemeClr val="accent2"/>
          </a:lnRef>
          <a:fillRef idx="0">
            <a:schemeClr val="accent2"/>
          </a:fillRef>
          <a:effectRef idx="2">
            <a:schemeClr val="accent2"/>
          </a:effectRef>
          <a:fontRef idx="minor">
            <a:schemeClr val="tx1"/>
          </a:fontRef>
        </p:style>
      </p:cxnSp>
      <p:cxnSp>
        <p:nvCxnSpPr>
          <p:cNvPr id="92" name="Düz Bağlayıcı 91"/>
          <p:cNvCxnSpPr/>
          <p:nvPr/>
        </p:nvCxnSpPr>
        <p:spPr>
          <a:xfrm flipV="1">
            <a:off x="8957643" y="4625388"/>
            <a:ext cx="590644" cy="117369"/>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Düz Bağlayıcı 95"/>
          <p:cNvCxnSpPr/>
          <p:nvPr/>
        </p:nvCxnSpPr>
        <p:spPr>
          <a:xfrm>
            <a:off x="8898774" y="4753537"/>
            <a:ext cx="973976" cy="42750"/>
          </a:xfrm>
          <a:prstGeom prst="line">
            <a:avLst/>
          </a:prstGeom>
        </p:spPr>
        <p:style>
          <a:lnRef idx="1">
            <a:schemeClr val="accent1"/>
          </a:lnRef>
          <a:fillRef idx="0">
            <a:schemeClr val="accent1"/>
          </a:fillRef>
          <a:effectRef idx="0">
            <a:schemeClr val="accent1"/>
          </a:effectRef>
          <a:fontRef idx="minor">
            <a:schemeClr val="tx1"/>
          </a:fontRef>
        </p:style>
      </p:cxnSp>
      <p:cxnSp>
        <p:nvCxnSpPr>
          <p:cNvPr id="99" name="Düz Bağlayıcı 98"/>
          <p:cNvCxnSpPr/>
          <p:nvPr/>
        </p:nvCxnSpPr>
        <p:spPr>
          <a:xfrm flipV="1">
            <a:off x="8911243" y="4299405"/>
            <a:ext cx="468244" cy="46614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66763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77191" y="626481"/>
            <a:ext cx="6457917" cy="618565"/>
          </a:xfrm>
        </p:spPr>
        <p:txBody>
          <a:bodyPr>
            <a:noAutofit/>
          </a:bodyPr>
          <a:lstStyle/>
          <a:p>
            <a:r>
              <a:rPr lang="en-US" sz="3200" b="1" dirty="0" smtClean="0">
                <a:solidFill>
                  <a:srgbClr val="FF0000"/>
                </a:solidFill>
              </a:rPr>
              <a:t>SAYEM Phases</a:t>
            </a:r>
            <a:endParaRPr lang="en-US" sz="3200" dirty="0"/>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1491436255"/>
              </p:ext>
            </p:extLst>
          </p:nvPr>
        </p:nvGraphicFramePr>
        <p:xfrm>
          <a:off x="351691" y="3640015"/>
          <a:ext cx="11517923" cy="25284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İçerik Yer Tutucusu 4"/>
          <p:cNvGraphicFramePr>
            <a:graphicFrameLocks/>
          </p:cNvGraphicFramePr>
          <p:nvPr>
            <p:extLst>
              <p:ext uri="{D42A27DB-BD31-4B8C-83A1-F6EECF244321}">
                <p14:modId xmlns:p14="http://schemas.microsoft.com/office/powerpoint/2010/main" val="1218086796"/>
              </p:ext>
            </p:extLst>
          </p:nvPr>
        </p:nvGraphicFramePr>
        <p:xfrm>
          <a:off x="474784" y="1538652"/>
          <a:ext cx="11834447" cy="210136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21612566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7D8DC15C-10CD-402A-9A26-B442EAA39E5D}" type="slidenum">
              <a:rPr lang="en-US" b="1" smtClean="0">
                <a:latin typeface="+mj-lt"/>
              </a:rPr>
              <a:t>6</a:t>
            </a:fld>
            <a:endParaRPr lang="en-US" b="1" dirty="0">
              <a:latin typeface="+mj-lt"/>
            </a:endParaRPr>
          </a:p>
        </p:txBody>
      </p:sp>
      <p:sp>
        <p:nvSpPr>
          <p:cNvPr id="25" name="Akış Çizelgesi: Çok Sayıda Belge 24"/>
          <p:cNvSpPr/>
          <p:nvPr/>
        </p:nvSpPr>
        <p:spPr>
          <a:xfrm>
            <a:off x="8314243" y="1602164"/>
            <a:ext cx="1112571" cy="907617"/>
          </a:xfrm>
          <a:prstGeom prst="flowChartMultidocumen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351" dirty="0"/>
          </a:p>
        </p:txBody>
      </p:sp>
      <p:sp>
        <p:nvSpPr>
          <p:cNvPr id="26" name="Metin kutusu 25"/>
          <p:cNvSpPr txBox="1"/>
          <p:nvPr/>
        </p:nvSpPr>
        <p:spPr>
          <a:xfrm>
            <a:off x="8261759" y="1659733"/>
            <a:ext cx="1036609" cy="830997"/>
          </a:xfrm>
          <a:prstGeom prst="rect">
            <a:avLst/>
          </a:prstGeom>
          <a:noFill/>
        </p:spPr>
        <p:txBody>
          <a:bodyPr wrap="square" rtlCol="0">
            <a:spAutoFit/>
          </a:bodyPr>
          <a:lstStyle/>
          <a:p>
            <a:endParaRPr lang="en-US" sz="1200" b="1" dirty="0" smtClean="0">
              <a:latin typeface="+mj-lt"/>
            </a:endParaRPr>
          </a:p>
          <a:p>
            <a:r>
              <a:rPr lang="en-US" sz="1200" b="1" dirty="0" smtClean="0">
                <a:latin typeface="+mj-lt"/>
              </a:rPr>
              <a:t>Product/ </a:t>
            </a:r>
            <a:r>
              <a:rPr lang="en-US" sz="1200" b="1" dirty="0" err="1" smtClean="0">
                <a:latin typeface="+mj-lt"/>
              </a:rPr>
              <a:t>Theam</a:t>
            </a:r>
            <a:r>
              <a:rPr lang="en-US" sz="1200" b="1" dirty="0" smtClean="0">
                <a:latin typeface="+mj-lt"/>
              </a:rPr>
              <a:t> Road Map</a:t>
            </a:r>
            <a:endParaRPr lang="en-US" sz="1200" b="1" dirty="0">
              <a:latin typeface="+mj-lt"/>
            </a:endParaRPr>
          </a:p>
        </p:txBody>
      </p:sp>
      <p:sp>
        <p:nvSpPr>
          <p:cNvPr id="27" name="Akış Çizelgesi: İşlem 26"/>
          <p:cNvSpPr/>
          <p:nvPr/>
        </p:nvSpPr>
        <p:spPr>
          <a:xfrm>
            <a:off x="8159834" y="2596158"/>
            <a:ext cx="1421387" cy="318947"/>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900" dirty="0" smtClean="0"/>
              <a:t>Business model</a:t>
            </a:r>
            <a:endParaRPr lang="en-US" sz="900" dirty="0"/>
          </a:p>
        </p:txBody>
      </p:sp>
      <p:sp>
        <p:nvSpPr>
          <p:cNvPr id="28" name="Akış Çizelgesi: İşlem 27"/>
          <p:cNvSpPr/>
          <p:nvPr/>
        </p:nvSpPr>
        <p:spPr>
          <a:xfrm>
            <a:off x="8159834" y="3147515"/>
            <a:ext cx="1421387" cy="334171"/>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900" dirty="0" smtClean="0"/>
              <a:t>Growing network</a:t>
            </a:r>
            <a:endParaRPr lang="en-US" sz="900" dirty="0"/>
          </a:p>
        </p:txBody>
      </p:sp>
      <p:cxnSp>
        <p:nvCxnSpPr>
          <p:cNvPr id="32" name="Düz Ok Bağlayıcısı 31"/>
          <p:cNvCxnSpPr/>
          <p:nvPr/>
        </p:nvCxnSpPr>
        <p:spPr>
          <a:xfrm>
            <a:off x="6992384" y="2720176"/>
            <a:ext cx="1074835" cy="39495"/>
          </a:xfrm>
          <a:prstGeom prst="straightConnector1">
            <a:avLst/>
          </a:prstGeom>
          <a:ln w="44450">
            <a:tailEnd type="arrow"/>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9242083" y="1031345"/>
            <a:ext cx="184731" cy="300210"/>
          </a:xfrm>
          <a:prstGeom prst="rect">
            <a:avLst/>
          </a:prstGeom>
          <a:noFill/>
        </p:spPr>
        <p:txBody>
          <a:bodyPr wrap="none" rtlCol="0">
            <a:spAutoFit/>
          </a:bodyPr>
          <a:lstStyle/>
          <a:p>
            <a:endParaRPr lang="en-US" sz="1351" dirty="0">
              <a:latin typeface="Futura Lt BT" pitchFamily="34" charset="0"/>
            </a:endParaRPr>
          </a:p>
        </p:txBody>
      </p:sp>
      <p:cxnSp>
        <p:nvCxnSpPr>
          <p:cNvPr id="40" name="Düz Ok Bağlayıcısı 34"/>
          <p:cNvCxnSpPr>
            <a:cxnSpLocks/>
          </p:cNvCxnSpPr>
          <p:nvPr/>
        </p:nvCxnSpPr>
        <p:spPr>
          <a:xfrm flipH="1">
            <a:off x="6902538" y="1956129"/>
            <a:ext cx="1164681" cy="272859"/>
          </a:xfrm>
          <a:prstGeom prst="straightConnector1">
            <a:avLst/>
          </a:prstGeom>
          <a:ln w="44450">
            <a:headEnd type="arrow"/>
            <a:tailEnd type="none"/>
          </a:ln>
        </p:spPr>
        <p:style>
          <a:lnRef idx="1">
            <a:schemeClr val="accent1"/>
          </a:lnRef>
          <a:fillRef idx="0">
            <a:schemeClr val="accent1"/>
          </a:fillRef>
          <a:effectRef idx="0">
            <a:schemeClr val="accent1"/>
          </a:effectRef>
          <a:fontRef idx="minor">
            <a:schemeClr val="tx1"/>
          </a:fontRef>
        </p:style>
      </p:cxnSp>
      <p:cxnSp>
        <p:nvCxnSpPr>
          <p:cNvPr id="42" name="Düz Ok Bağlayıcısı 31"/>
          <p:cNvCxnSpPr/>
          <p:nvPr/>
        </p:nvCxnSpPr>
        <p:spPr>
          <a:xfrm>
            <a:off x="6878743" y="3133125"/>
            <a:ext cx="1078295" cy="185306"/>
          </a:xfrm>
          <a:prstGeom prst="straightConnector1">
            <a:avLst/>
          </a:prstGeom>
          <a:ln w="44450">
            <a:tailEnd type="arrow"/>
          </a:ln>
        </p:spPr>
        <p:style>
          <a:lnRef idx="1">
            <a:schemeClr val="accent1"/>
          </a:lnRef>
          <a:fillRef idx="0">
            <a:schemeClr val="accent1"/>
          </a:fillRef>
          <a:effectRef idx="0">
            <a:schemeClr val="accent1"/>
          </a:effectRef>
          <a:fontRef idx="minor">
            <a:schemeClr val="tx1"/>
          </a:fontRef>
        </p:style>
      </p:cxnSp>
      <p:grpSp>
        <p:nvGrpSpPr>
          <p:cNvPr id="36" name="Grup 21">
            <a:extLst>
              <a:ext uri="{FF2B5EF4-FFF2-40B4-BE49-F238E27FC236}">
                <a16:creationId xmlns:a16="http://schemas.microsoft.com/office/drawing/2014/main" id="{3417EAB0-1F8F-4BF3-91F2-85D4CF4B4B41}"/>
              </a:ext>
            </a:extLst>
          </p:cNvPr>
          <p:cNvGrpSpPr/>
          <p:nvPr/>
        </p:nvGrpSpPr>
        <p:grpSpPr>
          <a:xfrm rot="16200000">
            <a:off x="3251665" y="4314686"/>
            <a:ext cx="1768964" cy="1485167"/>
            <a:chOff x="453663" y="2256758"/>
            <a:chExt cx="3361635" cy="1525986"/>
          </a:xfrm>
        </p:grpSpPr>
        <p:sp>
          <p:nvSpPr>
            <p:cNvPr id="41" name="Serbest Form 22">
              <a:extLst>
                <a:ext uri="{FF2B5EF4-FFF2-40B4-BE49-F238E27FC236}">
                  <a16:creationId xmlns:a16="http://schemas.microsoft.com/office/drawing/2014/main" id="{B1998C5F-E939-4D04-BD1B-5F8E5ABE1EF6}"/>
                </a:ext>
              </a:extLst>
            </p:cNvPr>
            <p:cNvSpPr/>
            <p:nvPr/>
          </p:nvSpPr>
          <p:spPr>
            <a:xfrm>
              <a:off x="1915400" y="2256758"/>
              <a:ext cx="1899898" cy="1525986"/>
            </a:xfrm>
            <a:custGeom>
              <a:avLst/>
              <a:gdLst>
                <a:gd name="connsiteX0" fmla="*/ 0 w 2171782"/>
                <a:gd name="connsiteY0" fmla="*/ 371296 h 2970365"/>
                <a:gd name="connsiteX1" fmla="*/ 1085891 w 2171782"/>
                <a:gd name="connsiteY1" fmla="*/ 371296 h 2970365"/>
                <a:gd name="connsiteX2" fmla="*/ 1085891 w 2171782"/>
                <a:gd name="connsiteY2" fmla="*/ 0 h 2970365"/>
                <a:gd name="connsiteX3" fmla="*/ 2171782 w 2171782"/>
                <a:gd name="connsiteY3" fmla="*/ 1485183 h 2970365"/>
                <a:gd name="connsiteX4" fmla="*/ 1085891 w 2171782"/>
                <a:gd name="connsiteY4" fmla="*/ 2970365 h 2970365"/>
                <a:gd name="connsiteX5" fmla="*/ 1085891 w 2171782"/>
                <a:gd name="connsiteY5" fmla="*/ 2599069 h 2970365"/>
                <a:gd name="connsiteX6" fmla="*/ 0 w 2171782"/>
                <a:gd name="connsiteY6" fmla="*/ 2599069 h 2970365"/>
                <a:gd name="connsiteX7" fmla="*/ 0 w 2171782"/>
                <a:gd name="connsiteY7" fmla="*/ 371296 h 2970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71782" h="2970365">
                  <a:moveTo>
                    <a:pt x="0" y="371296"/>
                  </a:moveTo>
                  <a:lnTo>
                    <a:pt x="1085891" y="371296"/>
                  </a:lnTo>
                  <a:lnTo>
                    <a:pt x="1085891" y="0"/>
                  </a:lnTo>
                  <a:lnTo>
                    <a:pt x="2171782" y="1485183"/>
                  </a:lnTo>
                  <a:lnTo>
                    <a:pt x="1085891" y="2970365"/>
                  </a:lnTo>
                  <a:lnTo>
                    <a:pt x="1085891" y="2599069"/>
                  </a:lnTo>
                  <a:lnTo>
                    <a:pt x="0" y="2599069"/>
                  </a:lnTo>
                  <a:lnTo>
                    <a:pt x="0" y="371296"/>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vert" wrap="square" lIns="9049" tIns="287521" rIns="619863" bIns="287521" numCol="1" spcCol="1270" anchor="t" anchorCtr="0">
              <a:noAutofit/>
            </a:bodyPr>
            <a:lstStyle/>
            <a:p>
              <a:pPr marL="128585" lvl="1" indent="-128585" defTabSz="633397">
                <a:lnSpc>
                  <a:spcPct val="90000"/>
                </a:lnSpc>
                <a:spcBef>
                  <a:spcPct val="0"/>
                </a:spcBef>
                <a:spcAft>
                  <a:spcPct val="15000"/>
                </a:spcAft>
                <a:buFont typeface="Arial" panose="020B0604020202020204" pitchFamily="34" charset="0"/>
                <a:buChar char="•"/>
              </a:pPr>
              <a:r>
                <a:rPr lang="en-US" sz="900" dirty="0" smtClean="0"/>
                <a:t>TÜBİTAK 1601</a:t>
              </a:r>
            </a:p>
            <a:p>
              <a:pPr marL="128585" lvl="1" indent="-128585" defTabSz="633397">
                <a:lnSpc>
                  <a:spcPct val="90000"/>
                </a:lnSpc>
                <a:spcAft>
                  <a:spcPct val="15000"/>
                </a:spcAft>
                <a:buFont typeface="Arial" panose="020B0604020202020204" pitchFamily="34" charset="0"/>
                <a:buChar char="•"/>
              </a:pPr>
              <a:r>
                <a:rPr lang="en-US" sz="900" dirty="0" smtClean="0"/>
                <a:t>5746 RÖİ (other public supports)</a:t>
              </a:r>
            </a:p>
            <a:p>
              <a:pPr marL="128585" lvl="1" indent="-128585" defTabSz="633397">
                <a:lnSpc>
                  <a:spcPct val="90000"/>
                </a:lnSpc>
                <a:spcBef>
                  <a:spcPct val="0"/>
                </a:spcBef>
                <a:spcAft>
                  <a:spcPct val="15000"/>
                </a:spcAft>
                <a:buFont typeface="Arial"/>
                <a:buChar char="•"/>
              </a:pPr>
              <a:endParaRPr lang="en-US" sz="900" dirty="0" smtClean="0"/>
            </a:p>
            <a:p>
              <a:pPr marL="0" lvl="1" defTabSz="633397">
                <a:lnSpc>
                  <a:spcPct val="90000"/>
                </a:lnSpc>
                <a:spcBef>
                  <a:spcPct val="0"/>
                </a:spcBef>
                <a:spcAft>
                  <a:spcPct val="15000"/>
                </a:spcAft>
              </a:pPr>
              <a:r>
                <a:rPr lang="en-US" sz="900" dirty="0" smtClean="0"/>
                <a:t> </a:t>
              </a:r>
              <a:endParaRPr lang="en-US" sz="900" dirty="0"/>
            </a:p>
          </p:txBody>
        </p:sp>
        <p:sp>
          <p:nvSpPr>
            <p:cNvPr id="43" name="Serbest Form 23">
              <a:extLst>
                <a:ext uri="{FF2B5EF4-FFF2-40B4-BE49-F238E27FC236}">
                  <a16:creationId xmlns:a16="http://schemas.microsoft.com/office/drawing/2014/main" id="{C203B615-0EC0-474D-8CA2-029B1D711E87}"/>
                </a:ext>
              </a:extLst>
            </p:cNvPr>
            <p:cNvSpPr/>
            <p:nvPr/>
          </p:nvSpPr>
          <p:spPr>
            <a:xfrm>
              <a:off x="453663" y="2256758"/>
              <a:ext cx="1447855" cy="1507860"/>
            </a:xfrm>
            <a:custGeom>
              <a:avLst/>
              <a:gdLst>
                <a:gd name="connsiteX0" fmla="*/ 0 w 1447855"/>
                <a:gd name="connsiteY0" fmla="*/ 241314 h 2970365"/>
                <a:gd name="connsiteX1" fmla="*/ 241314 w 1447855"/>
                <a:gd name="connsiteY1" fmla="*/ 0 h 2970365"/>
                <a:gd name="connsiteX2" fmla="*/ 1206541 w 1447855"/>
                <a:gd name="connsiteY2" fmla="*/ 0 h 2970365"/>
                <a:gd name="connsiteX3" fmla="*/ 1447855 w 1447855"/>
                <a:gd name="connsiteY3" fmla="*/ 241314 h 2970365"/>
                <a:gd name="connsiteX4" fmla="*/ 1447855 w 1447855"/>
                <a:gd name="connsiteY4" fmla="*/ 2729051 h 2970365"/>
                <a:gd name="connsiteX5" fmla="*/ 1206541 w 1447855"/>
                <a:gd name="connsiteY5" fmla="*/ 2970365 h 2970365"/>
                <a:gd name="connsiteX6" fmla="*/ 241314 w 1447855"/>
                <a:gd name="connsiteY6" fmla="*/ 2970365 h 2970365"/>
                <a:gd name="connsiteX7" fmla="*/ 0 w 1447855"/>
                <a:gd name="connsiteY7" fmla="*/ 2729051 h 2970365"/>
                <a:gd name="connsiteX8" fmla="*/ 0 w 1447855"/>
                <a:gd name="connsiteY8" fmla="*/ 241314 h 2970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47855" h="2970365">
                  <a:moveTo>
                    <a:pt x="0" y="241314"/>
                  </a:moveTo>
                  <a:cubicBezTo>
                    <a:pt x="0" y="108040"/>
                    <a:pt x="108040" y="0"/>
                    <a:pt x="241314" y="0"/>
                  </a:cubicBezTo>
                  <a:lnTo>
                    <a:pt x="1206541" y="0"/>
                  </a:lnTo>
                  <a:cubicBezTo>
                    <a:pt x="1339815" y="0"/>
                    <a:pt x="1447855" y="108040"/>
                    <a:pt x="1447855" y="241314"/>
                  </a:cubicBezTo>
                  <a:lnTo>
                    <a:pt x="1447855" y="2729051"/>
                  </a:lnTo>
                  <a:cubicBezTo>
                    <a:pt x="1447855" y="2862325"/>
                    <a:pt x="1339815" y="2970365"/>
                    <a:pt x="1206541" y="2970365"/>
                  </a:cubicBezTo>
                  <a:lnTo>
                    <a:pt x="241314" y="2970365"/>
                  </a:lnTo>
                  <a:cubicBezTo>
                    <a:pt x="108040" y="2970365"/>
                    <a:pt x="0" y="2862325"/>
                    <a:pt x="0" y="2729051"/>
                  </a:cubicBezTo>
                  <a:lnTo>
                    <a:pt x="0" y="241314"/>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vert" wrap="square" lIns="110159" tIns="81584" rIns="110159" bIns="81584" numCol="1" spcCol="1270" anchor="ctr" anchorCtr="0">
              <a:noAutofit/>
            </a:bodyPr>
            <a:lstStyle/>
            <a:p>
              <a:pPr algn="ctr" defTabSz="666734">
                <a:lnSpc>
                  <a:spcPct val="90000"/>
                </a:lnSpc>
                <a:spcBef>
                  <a:spcPct val="0"/>
                </a:spcBef>
                <a:spcAft>
                  <a:spcPct val="35000"/>
                </a:spcAft>
              </a:pPr>
              <a:r>
                <a:rPr lang="en-US" sz="1351" dirty="0" smtClean="0"/>
                <a:t>NETWORK SUPPORTS</a:t>
              </a:r>
              <a:endParaRPr lang="en-US" sz="900" dirty="0"/>
            </a:p>
          </p:txBody>
        </p:sp>
      </p:grpSp>
      <p:sp>
        <p:nvSpPr>
          <p:cNvPr id="37" name="Metin kutusu 2">
            <a:extLst>
              <a:ext uri="{FF2B5EF4-FFF2-40B4-BE49-F238E27FC236}">
                <a16:creationId xmlns:a16="http://schemas.microsoft.com/office/drawing/2014/main" id="{FE449181-ECE9-424B-9401-29533BB55604}"/>
              </a:ext>
            </a:extLst>
          </p:cNvPr>
          <p:cNvSpPr txBox="1"/>
          <p:nvPr/>
        </p:nvSpPr>
        <p:spPr>
          <a:xfrm>
            <a:off x="2492186" y="323459"/>
            <a:ext cx="3473323" cy="707886"/>
          </a:xfrm>
          <a:prstGeom prst="rect">
            <a:avLst/>
          </a:prstGeom>
          <a:noFill/>
        </p:spPr>
        <p:txBody>
          <a:bodyPr wrap="none" rtlCol="0">
            <a:spAutoFit/>
          </a:bodyPr>
          <a:lstStyle/>
          <a:p>
            <a:r>
              <a:rPr lang="en-US" sz="4000" b="1" dirty="0" smtClean="0">
                <a:solidFill>
                  <a:srgbClr val="FF0000"/>
                </a:solidFill>
                <a:latin typeface="+mj-lt"/>
              </a:rPr>
              <a:t>SAYEM Phase 1  </a:t>
            </a:r>
            <a:endParaRPr lang="en-US" sz="4000" b="1" dirty="0">
              <a:solidFill>
                <a:srgbClr val="FF0000"/>
              </a:solidFill>
              <a:latin typeface="+mj-lt"/>
            </a:endParaRPr>
          </a:p>
        </p:txBody>
      </p:sp>
      <p:sp>
        <p:nvSpPr>
          <p:cNvPr id="44" name="Bulut 43"/>
          <p:cNvSpPr/>
          <p:nvPr/>
        </p:nvSpPr>
        <p:spPr>
          <a:xfrm>
            <a:off x="2492186" y="1424032"/>
            <a:ext cx="4277819" cy="2592288"/>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n w="0"/>
              <a:solidFill>
                <a:schemeClr val="tx1"/>
              </a:solidFill>
              <a:effectLst>
                <a:outerShdw blurRad="38100" dist="19050" dir="2700000" algn="tl" rotWithShape="0">
                  <a:schemeClr val="dk1">
                    <a:alpha val="40000"/>
                  </a:schemeClr>
                </a:outerShdw>
              </a:effectLst>
            </a:endParaRPr>
          </a:p>
        </p:txBody>
      </p:sp>
      <p:sp>
        <p:nvSpPr>
          <p:cNvPr id="45" name="Oval 44"/>
          <p:cNvSpPr/>
          <p:nvPr/>
        </p:nvSpPr>
        <p:spPr>
          <a:xfrm>
            <a:off x="2974456" y="1960831"/>
            <a:ext cx="843844" cy="690466"/>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900" dirty="0" smtClean="0"/>
              <a:t>End user</a:t>
            </a:r>
            <a:endParaRPr lang="en-US" sz="900" dirty="0"/>
          </a:p>
        </p:txBody>
      </p:sp>
      <p:sp>
        <p:nvSpPr>
          <p:cNvPr id="46" name="Oval 45"/>
          <p:cNvSpPr/>
          <p:nvPr/>
        </p:nvSpPr>
        <p:spPr>
          <a:xfrm>
            <a:off x="3113870" y="2065167"/>
            <a:ext cx="843844" cy="690466"/>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900" dirty="0" smtClean="0"/>
              <a:t>End user</a:t>
            </a:r>
            <a:endParaRPr lang="en-US" sz="900" dirty="0"/>
          </a:p>
        </p:txBody>
      </p:sp>
      <p:sp>
        <p:nvSpPr>
          <p:cNvPr id="47" name="Oval 46"/>
          <p:cNvSpPr/>
          <p:nvPr/>
        </p:nvSpPr>
        <p:spPr>
          <a:xfrm>
            <a:off x="3287352" y="2186811"/>
            <a:ext cx="843844" cy="690466"/>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900" dirty="0" smtClean="0"/>
              <a:t>End user</a:t>
            </a:r>
            <a:endParaRPr lang="en-US" sz="900" dirty="0"/>
          </a:p>
        </p:txBody>
      </p:sp>
      <p:sp>
        <p:nvSpPr>
          <p:cNvPr id="48" name="Freeform 12"/>
          <p:cNvSpPr/>
          <p:nvPr/>
        </p:nvSpPr>
        <p:spPr>
          <a:xfrm>
            <a:off x="4359477" y="2535003"/>
            <a:ext cx="658317" cy="441259"/>
          </a:xfrm>
          <a:custGeom>
            <a:avLst/>
            <a:gdLst>
              <a:gd name="connsiteX0" fmla="*/ 0 w 525219"/>
              <a:gd name="connsiteY0" fmla="*/ 87538 h 525219"/>
              <a:gd name="connsiteX1" fmla="*/ 87538 w 525219"/>
              <a:gd name="connsiteY1" fmla="*/ 0 h 525219"/>
              <a:gd name="connsiteX2" fmla="*/ 437681 w 525219"/>
              <a:gd name="connsiteY2" fmla="*/ 0 h 525219"/>
              <a:gd name="connsiteX3" fmla="*/ 525219 w 525219"/>
              <a:gd name="connsiteY3" fmla="*/ 87538 h 525219"/>
              <a:gd name="connsiteX4" fmla="*/ 525219 w 525219"/>
              <a:gd name="connsiteY4" fmla="*/ 437681 h 525219"/>
              <a:gd name="connsiteX5" fmla="*/ 437681 w 525219"/>
              <a:gd name="connsiteY5" fmla="*/ 525219 h 525219"/>
              <a:gd name="connsiteX6" fmla="*/ 87538 w 525219"/>
              <a:gd name="connsiteY6" fmla="*/ 525219 h 525219"/>
              <a:gd name="connsiteX7" fmla="*/ 0 w 525219"/>
              <a:gd name="connsiteY7" fmla="*/ 437681 h 525219"/>
              <a:gd name="connsiteX8" fmla="*/ 0 w 525219"/>
              <a:gd name="connsiteY8" fmla="*/ 87538 h 525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5219" h="525219">
                <a:moveTo>
                  <a:pt x="0" y="87538"/>
                </a:moveTo>
                <a:cubicBezTo>
                  <a:pt x="0" y="39192"/>
                  <a:pt x="39192" y="0"/>
                  <a:pt x="87538" y="0"/>
                </a:cubicBezTo>
                <a:lnTo>
                  <a:pt x="437681" y="0"/>
                </a:lnTo>
                <a:cubicBezTo>
                  <a:pt x="486027" y="0"/>
                  <a:pt x="525219" y="39192"/>
                  <a:pt x="525219" y="87538"/>
                </a:cubicBezTo>
                <a:lnTo>
                  <a:pt x="525219" y="437681"/>
                </a:lnTo>
                <a:cubicBezTo>
                  <a:pt x="525219" y="486027"/>
                  <a:pt x="486027" y="525219"/>
                  <a:pt x="437681" y="525219"/>
                </a:cubicBezTo>
                <a:lnTo>
                  <a:pt x="87538" y="525219"/>
                </a:lnTo>
                <a:cubicBezTo>
                  <a:pt x="39192" y="525219"/>
                  <a:pt x="0" y="486027"/>
                  <a:pt x="0" y="437681"/>
                </a:cubicBezTo>
                <a:lnTo>
                  <a:pt x="0" y="87538"/>
                </a:lnTo>
                <a:close/>
              </a:path>
            </a:pathLst>
          </a:custGeom>
        </p:spPr>
        <p:style>
          <a:lnRef idx="1">
            <a:schemeClr val="accent5"/>
          </a:lnRef>
          <a:fillRef idx="3">
            <a:schemeClr val="accent5"/>
          </a:fillRef>
          <a:effectRef idx="2">
            <a:schemeClr val="accent5"/>
          </a:effectRef>
          <a:fontRef idx="minor">
            <a:schemeClr val="lt1"/>
          </a:fontRef>
        </p:style>
        <p:txBody>
          <a:bodyPr spcFirstLastPara="0" vert="horz" wrap="square" lIns="42089" tIns="42089" rIns="42089" bIns="42089" numCol="1" spcCol="1270" anchor="ctr" anchorCtr="0">
            <a:noAutofit/>
          </a:bodyPr>
          <a:lstStyle/>
          <a:p>
            <a:pPr algn="ctr" defTabSz="400041">
              <a:lnSpc>
                <a:spcPct val="90000"/>
              </a:lnSpc>
              <a:spcBef>
                <a:spcPct val="0"/>
              </a:spcBef>
              <a:spcAft>
                <a:spcPct val="35000"/>
              </a:spcAft>
            </a:pPr>
            <a:r>
              <a:rPr lang="en-US" sz="900" dirty="0" smtClean="0"/>
              <a:t>Coordinator</a:t>
            </a:r>
            <a:endParaRPr lang="en-US" sz="900" dirty="0"/>
          </a:p>
        </p:txBody>
      </p:sp>
      <p:sp>
        <p:nvSpPr>
          <p:cNvPr id="49" name="Freeform 12"/>
          <p:cNvSpPr/>
          <p:nvPr/>
        </p:nvSpPr>
        <p:spPr>
          <a:xfrm>
            <a:off x="3651787" y="3147515"/>
            <a:ext cx="568430" cy="357940"/>
          </a:xfrm>
          <a:custGeom>
            <a:avLst/>
            <a:gdLst>
              <a:gd name="connsiteX0" fmla="*/ 0 w 525219"/>
              <a:gd name="connsiteY0" fmla="*/ 87538 h 525219"/>
              <a:gd name="connsiteX1" fmla="*/ 87538 w 525219"/>
              <a:gd name="connsiteY1" fmla="*/ 0 h 525219"/>
              <a:gd name="connsiteX2" fmla="*/ 437681 w 525219"/>
              <a:gd name="connsiteY2" fmla="*/ 0 h 525219"/>
              <a:gd name="connsiteX3" fmla="*/ 525219 w 525219"/>
              <a:gd name="connsiteY3" fmla="*/ 87538 h 525219"/>
              <a:gd name="connsiteX4" fmla="*/ 525219 w 525219"/>
              <a:gd name="connsiteY4" fmla="*/ 437681 h 525219"/>
              <a:gd name="connsiteX5" fmla="*/ 437681 w 525219"/>
              <a:gd name="connsiteY5" fmla="*/ 525219 h 525219"/>
              <a:gd name="connsiteX6" fmla="*/ 87538 w 525219"/>
              <a:gd name="connsiteY6" fmla="*/ 525219 h 525219"/>
              <a:gd name="connsiteX7" fmla="*/ 0 w 525219"/>
              <a:gd name="connsiteY7" fmla="*/ 437681 h 525219"/>
              <a:gd name="connsiteX8" fmla="*/ 0 w 525219"/>
              <a:gd name="connsiteY8" fmla="*/ 87538 h 525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5219" h="525219">
                <a:moveTo>
                  <a:pt x="0" y="87538"/>
                </a:moveTo>
                <a:cubicBezTo>
                  <a:pt x="0" y="39192"/>
                  <a:pt x="39192" y="0"/>
                  <a:pt x="87538" y="0"/>
                </a:cubicBezTo>
                <a:lnTo>
                  <a:pt x="437681" y="0"/>
                </a:lnTo>
                <a:cubicBezTo>
                  <a:pt x="486027" y="0"/>
                  <a:pt x="525219" y="39192"/>
                  <a:pt x="525219" y="87538"/>
                </a:cubicBezTo>
                <a:lnTo>
                  <a:pt x="525219" y="437681"/>
                </a:lnTo>
                <a:cubicBezTo>
                  <a:pt x="525219" y="486027"/>
                  <a:pt x="486027" y="525219"/>
                  <a:pt x="437681" y="525219"/>
                </a:cubicBezTo>
                <a:lnTo>
                  <a:pt x="87538" y="525219"/>
                </a:lnTo>
                <a:cubicBezTo>
                  <a:pt x="39192" y="525219"/>
                  <a:pt x="0" y="486027"/>
                  <a:pt x="0" y="437681"/>
                </a:cubicBezTo>
                <a:lnTo>
                  <a:pt x="0" y="87538"/>
                </a:lnTo>
                <a:close/>
              </a:path>
            </a:pathLst>
          </a:custGeom>
        </p:spPr>
        <p:style>
          <a:lnRef idx="1">
            <a:schemeClr val="accent5"/>
          </a:lnRef>
          <a:fillRef idx="3">
            <a:schemeClr val="accent5"/>
          </a:fillRef>
          <a:effectRef idx="2">
            <a:schemeClr val="accent5"/>
          </a:effectRef>
          <a:fontRef idx="minor">
            <a:schemeClr val="lt1"/>
          </a:fontRef>
        </p:style>
        <p:txBody>
          <a:bodyPr spcFirstLastPara="0" vert="horz" wrap="square" lIns="42089" tIns="42089" rIns="42089" bIns="42089" numCol="1" spcCol="1270" anchor="ctr" anchorCtr="0">
            <a:noAutofit/>
          </a:bodyPr>
          <a:lstStyle/>
          <a:p>
            <a:pPr algn="ctr" defTabSz="400041">
              <a:lnSpc>
                <a:spcPct val="90000"/>
              </a:lnSpc>
              <a:spcBef>
                <a:spcPct val="0"/>
              </a:spcBef>
              <a:spcAft>
                <a:spcPct val="35000"/>
              </a:spcAft>
            </a:pPr>
            <a:r>
              <a:rPr lang="en-US" sz="900" dirty="0" smtClean="0"/>
              <a:t>Sub-supplier B</a:t>
            </a:r>
            <a:endParaRPr lang="en-US" sz="900" dirty="0"/>
          </a:p>
        </p:txBody>
      </p:sp>
      <p:sp>
        <p:nvSpPr>
          <p:cNvPr id="50" name="Oval 49"/>
          <p:cNvSpPr/>
          <p:nvPr/>
        </p:nvSpPr>
        <p:spPr>
          <a:xfrm>
            <a:off x="6001358" y="2037374"/>
            <a:ext cx="604483" cy="402091"/>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900" dirty="0" smtClean="0"/>
              <a:t>TTO</a:t>
            </a:r>
            <a:endParaRPr lang="en-US" sz="900" dirty="0"/>
          </a:p>
        </p:txBody>
      </p:sp>
      <p:sp>
        <p:nvSpPr>
          <p:cNvPr id="51" name="Oval 50"/>
          <p:cNvSpPr/>
          <p:nvPr/>
        </p:nvSpPr>
        <p:spPr>
          <a:xfrm>
            <a:off x="5515072" y="2078614"/>
            <a:ext cx="637541" cy="483349"/>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900" dirty="0" smtClean="0"/>
              <a:t>Univ.</a:t>
            </a:r>
            <a:endParaRPr lang="en-US" sz="900" dirty="0"/>
          </a:p>
        </p:txBody>
      </p:sp>
      <p:sp>
        <p:nvSpPr>
          <p:cNvPr id="52" name="Oval 51"/>
          <p:cNvSpPr/>
          <p:nvPr/>
        </p:nvSpPr>
        <p:spPr>
          <a:xfrm>
            <a:off x="5414937" y="1725447"/>
            <a:ext cx="576833" cy="461364"/>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900" dirty="0" smtClean="0"/>
              <a:t>SME</a:t>
            </a:r>
            <a:endParaRPr lang="en-US" sz="900" dirty="0"/>
          </a:p>
        </p:txBody>
      </p:sp>
      <p:pic>
        <p:nvPicPr>
          <p:cNvPr id="53" name="Picture 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99557" y="2883196"/>
            <a:ext cx="428625" cy="52863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4" name="Freeform 12"/>
          <p:cNvSpPr/>
          <p:nvPr/>
        </p:nvSpPr>
        <p:spPr>
          <a:xfrm>
            <a:off x="4449364" y="3333064"/>
            <a:ext cx="568430" cy="357940"/>
          </a:xfrm>
          <a:custGeom>
            <a:avLst/>
            <a:gdLst>
              <a:gd name="connsiteX0" fmla="*/ 0 w 525219"/>
              <a:gd name="connsiteY0" fmla="*/ 87538 h 525219"/>
              <a:gd name="connsiteX1" fmla="*/ 87538 w 525219"/>
              <a:gd name="connsiteY1" fmla="*/ 0 h 525219"/>
              <a:gd name="connsiteX2" fmla="*/ 437681 w 525219"/>
              <a:gd name="connsiteY2" fmla="*/ 0 h 525219"/>
              <a:gd name="connsiteX3" fmla="*/ 525219 w 525219"/>
              <a:gd name="connsiteY3" fmla="*/ 87538 h 525219"/>
              <a:gd name="connsiteX4" fmla="*/ 525219 w 525219"/>
              <a:gd name="connsiteY4" fmla="*/ 437681 h 525219"/>
              <a:gd name="connsiteX5" fmla="*/ 437681 w 525219"/>
              <a:gd name="connsiteY5" fmla="*/ 525219 h 525219"/>
              <a:gd name="connsiteX6" fmla="*/ 87538 w 525219"/>
              <a:gd name="connsiteY6" fmla="*/ 525219 h 525219"/>
              <a:gd name="connsiteX7" fmla="*/ 0 w 525219"/>
              <a:gd name="connsiteY7" fmla="*/ 437681 h 525219"/>
              <a:gd name="connsiteX8" fmla="*/ 0 w 525219"/>
              <a:gd name="connsiteY8" fmla="*/ 87538 h 525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5219" h="525219">
                <a:moveTo>
                  <a:pt x="0" y="87538"/>
                </a:moveTo>
                <a:cubicBezTo>
                  <a:pt x="0" y="39192"/>
                  <a:pt x="39192" y="0"/>
                  <a:pt x="87538" y="0"/>
                </a:cubicBezTo>
                <a:lnTo>
                  <a:pt x="437681" y="0"/>
                </a:lnTo>
                <a:cubicBezTo>
                  <a:pt x="486027" y="0"/>
                  <a:pt x="525219" y="39192"/>
                  <a:pt x="525219" y="87538"/>
                </a:cubicBezTo>
                <a:lnTo>
                  <a:pt x="525219" y="437681"/>
                </a:lnTo>
                <a:cubicBezTo>
                  <a:pt x="525219" y="486027"/>
                  <a:pt x="486027" y="525219"/>
                  <a:pt x="437681" y="525219"/>
                </a:cubicBezTo>
                <a:lnTo>
                  <a:pt x="87538" y="525219"/>
                </a:lnTo>
                <a:cubicBezTo>
                  <a:pt x="39192" y="525219"/>
                  <a:pt x="0" y="486027"/>
                  <a:pt x="0" y="437681"/>
                </a:cubicBezTo>
                <a:lnTo>
                  <a:pt x="0" y="87538"/>
                </a:lnTo>
                <a:close/>
              </a:path>
            </a:pathLst>
          </a:custGeom>
        </p:spPr>
        <p:style>
          <a:lnRef idx="1">
            <a:schemeClr val="accent5"/>
          </a:lnRef>
          <a:fillRef idx="3">
            <a:schemeClr val="accent5"/>
          </a:fillRef>
          <a:effectRef idx="2">
            <a:schemeClr val="accent5"/>
          </a:effectRef>
          <a:fontRef idx="minor">
            <a:schemeClr val="lt1"/>
          </a:fontRef>
        </p:style>
        <p:txBody>
          <a:bodyPr spcFirstLastPara="0" vert="horz" wrap="square" lIns="42089" tIns="42089" rIns="42089" bIns="42089" numCol="1" spcCol="1270" anchor="ctr" anchorCtr="0">
            <a:noAutofit/>
          </a:bodyPr>
          <a:lstStyle/>
          <a:p>
            <a:pPr algn="ctr" defTabSz="400041">
              <a:lnSpc>
                <a:spcPct val="90000"/>
              </a:lnSpc>
              <a:spcBef>
                <a:spcPct val="0"/>
              </a:spcBef>
              <a:spcAft>
                <a:spcPct val="35000"/>
              </a:spcAft>
            </a:pPr>
            <a:r>
              <a:rPr lang="en-US" sz="900" dirty="0" smtClean="0"/>
              <a:t>Sub-supplier C</a:t>
            </a:r>
            <a:endParaRPr lang="en-US" sz="900" dirty="0"/>
          </a:p>
        </p:txBody>
      </p:sp>
      <p:sp>
        <p:nvSpPr>
          <p:cNvPr id="55" name="Freeform 12"/>
          <p:cNvSpPr/>
          <p:nvPr/>
        </p:nvSpPr>
        <p:spPr>
          <a:xfrm>
            <a:off x="4300513" y="1858404"/>
            <a:ext cx="568430" cy="357940"/>
          </a:xfrm>
          <a:custGeom>
            <a:avLst/>
            <a:gdLst>
              <a:gd name="connsiteX0" fmla="*/ 0 w 525219"/>
              <a:gd name="connsiteY0" fmla="*/ 87538 h 525219"/>
              <a:gd name="connsiteX1" fmla="*/ 87538 w 525219"/>
              <a:gd name="connsiteY1" fmla="*/ 0 h 525219"/>
              <a:gd name="connsiteX2" fmla="*/ 437681 w 525219"/>
              <a:gd name="connsiteY2" fmla="*/ 0 h 525219"/>
              <a:gd name="connsiteX3" fmla="*/ 525219 w 525219"/>
              <a:gd name="connsiteY3" fmla="*/ 87538 h 525219"/>
              <a:gd name="connsiteX4" fmla="*/ 525219 w 525219"/>
              <a:gd name="connsiteY4" fmla="*/ 437681 h 525219"/>
              <a:gd name="connsiteX5" fmla="*/ 437681 w 525219"/>
              <a:gd name="connsiteY5" fmla="*/ 525219 h 525219"/>
              <a:gd name="connsiteX6" fmla="*/ 87538 w 525219"/>
              <a:gd name="connsiteY6" fmla="*/ 525219 h 525219"/>
              <a:gd name="connsiteX7" fmla="*/ 0 w 525219"/>
              <a:gd name="connsiteY7" fmla="*/ 437681 h 525219"/>
              <a:gd name="connsiteX8" fmla="*/ 0 w 525219"/>
              <a:gd name="connsiteY8" fmla="*/ 87538 h 525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5219" h="525219">
                <a:moveTo>
                  <a:pt x="0" y="87538"/>
                </a:moveTo>
                <a:cubicBezTo>
                  <a:pt x="0" y="39192"/>
                  <a:pt x="39192" y="0"/>
                  <a:pt x="87538" y="0"/>
                </a:cubicBezTo>
                <a:lnTo>
                  <a:pt x="437681" y="0"/>
                </a:lnTo>
                <a:cubicBezTo>
                  <a:pt x="486027" y="0"/>
                  <a:pt x="525219" y="39192"/>
                  <a:pt x="525219" y="87538"/>
                </a:cubicBezTo>
                <a:lnTo>
                  <a:pt x="525219" y="437681"/>
                </a:lnTo>
                <a:cubicBezTo>
                  <a:pt x="525219" y="486027"/>
                  <a:pt x="486027" y="525219"/>
                  <a:pt x="437681" y="525219"/>
                </a:cubicBezTo>
                <a:lnTo>
                  <a:pt x="87538" y="525219"/>
                </a:lnTo>
                <a:cubicBezTo>
                  <a:pt x="39192" y="525219"/>
                  <a:pt x="0" y="486027"/>
                  <a:pt x="0" y="437681"/>
                </a:cubicBezTo>
                <a:lnTo>
                  <a:pt x="0" y="87538"/>
                </a:lnTo>
                <a:close/>
              </a:path>
            </a:pathLst>
          </a:custGeom>
        </p:spPr>
        <p:style>
          <a:lnRef idx="1">
            <a:schemeClr val="accent5"/>
          </a:lnRef>
          <a:fillRef idx="3">
            <a:schemeClr val="accent5"/>
          </a:fillRef>
          <a:effectRef idx="2">
            <a:schemeClr val="accent5"/>
          </a:effectRef>
          <a:fontRef idx="minor">
            <a:schemeClr val="lt1"/>
          </a:fontRef>
        </p:style>
        <p:txBody>
          <a:bodyPr spcFirstLastPara="0" vert="horz" wrap="square" lIns="42089" tIns="42089" rIns="42089" bIns="42089" numCol="1" spcCol="1270" anchor="ctr" anchorCtr="0">
            <a:noAutofit/>
          </a:bodyPr>
          <a:lstStyle/>
          <a:p>
            <a:pPr algn="ctr" defTabSz="400041">
              <a:lnSpc>
                <a:spcPct val="90000"/>
              </a:lnSpc>
              <a:spcBef>
                <a:spcPct val="0"/>
              </a:spcBef>
              <a:spcAft>
                <a:spcPct val="35000"/>
              </a:spcAft>
            </a:pPr>
            <a:r>
              <a:rPr lang="en-US" sz="900" dirty="0" smtClean="0"/>
              <a:t>Sub-supplier B</a:t>
            </a:r>
            <a:endParaRPr lang="en-US" sz="900" dirty="0"/>
          </a:p>
        </p:txBody>
      </p:sp>
      <p:cxnSp>
        <p:nvCxnSpPr>
          <p:cNvPr id="56" name="Düz Bağlayıcı 55"/>
          <p:cNvCxnSpPr>
            <a:stCxn id="48" idx="7"/>
          </p:cNvCxnSpPr>
          <p:nvPr/>
        </p:nvCxnSpPr>
        <p:spPr>
          <a:xfrm flipH="1">
            <a:off x="3988031" y="2902718"/>
            <a:ext cx="371446" cy="244798"/>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Düz Bağlayıcı 56"/>
          <p:cNvCxnSpPr/>
          <p:nvPr/>
        </p:nvCxnSpPr>
        <p:spPr>
          <a:xfrm>
            <a:off x="4690119" y="2952752"/>
            <a:ext cx="14744" cy="365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Düz Bağlayıcı 57"/>
          <p:cNvCxnSpPr/>
          <p:nvPr/>
        </p:nvCxnSpPr>
        <p:spPr>
          <a:xfrm>
            <a:off x="4578583" y="2186811"/>
            <a:ext cx="7800" cy="411678"/>
          </a:xfrm>
          <a:prstGeom prst="line">
            <a:avLst/>
          </a:prstGeom>
        </p:spPr>
        <p:style>
          <a:lnRef idx="1">
            <a:schemeClr val="accent1"/>
          </a:lnRef>
          <a:fillRef idx="0">
            <a:schemeClr val="accent1"/>
          </a:fillRef>
          <a:effectRef idx="0">
            <a:schemeClr val="accent1"/>
          </a:effectRef>
          <a:fontRef idx="minor">
            <a:schemeClr val="tx1"/>
          </a:fontRef>
        </p:style>
      </p:cxnSp>
      <p:sp>
        <p:nvSpPr>
          <p:cNvPr id="59" name="Freeform 12"/>
          <p:cNvSpPr/>
          <p:nvPr/>
        </p:nvSpPr>
        <p:spPr>
          <a:xfrm>
            <a:off x="5194912" y="3091444"/>
            <a:ext cx="568430" cy="357940"/>
          </a:xfrm>
          <a:custGeom>
            <a:avLst/>
            <a:gdLst>
              <a:gd name="connsiteX0" fmla="*/ 0 w 525219"/>
              <a:gd name="connsiteY0" fmla="*/ 87538 h 525219"/>
              <a:gd name="connsiteX1" fmla="*/ 87538 w 525219"/>
              <a:gd name="connsiteY1" fmla="*/ 0 h 525219"/>
              <a:gd name="connsiteX2" fmla="*/ 437681 w 525219"/>
              <a:gd name="connsiteY2" fmla="*/ 0 h 525219"/>
              <a:gd name="connsiteX3" fmla="*/ 525219 w 525219"/>
              <a:gd name="connsiteY3" fmla="*/ 87538 h 525219"/>
              <a:gd name="connsiteX4" fmla="*/ 525219 w 525219"/>
              <a:gd name="connsiteY4" fmla="*/ 437681 h 525219"/>
              <a:gd name="connsiteX5" fmla="*/ 437681 w 525219"/>
              <a:gd name="connsiteY5" fmla="*/ 525219 h 525219"/>
              <a:gd name="connsiteX6" fmla="*/ 87538 w 525219"/>
              <a:gd name="connsiteY6" fmla="*/ 525219 h 525219"/>
              <a:gd name="connsiteX7" fmla="*/ 0 w 525219"/>
              <a:gd name="connsiteY7" fmla="*/ 437681 h 525219"/>
              <a:gd name="connsiteX8" fmla="*/ 0 w 525219"/>
              <a:gd name="connsiteY8" fmla="*/ 87538 h 525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5219" h="525219">
                <a:moveTo>
                  <a:pt x="0" y="87538"/>
                </a:moveTo>
                <a:cubicBezTo>
                  <a:pt x="0" y="39192"/>
                  <a:pt x="39192" y="0"/>
                  <a:pt x="87538" y="0"/>
                </a:cubicBezTo>
                <a:lnTo>
                  <a:pt x="437681" y="0"/>
                </a:lnTo>
                <a:cubicBezTo>
                  <a:pt x="486027" y="0"/>
                  <a:pt x="525219" y="39192"/>
                  <a:pt x="525219" y="87538"/>
                </a:cubicBezTo>
                <a:lnTo>
                  <a:pt x="525219" y="437681"/>
                </a:lnTo>
                <a:cubicBezTo>
                  <a:pt x="525219" y="486027"/>
                  <a:pt x="486027" y="525219"/>
                  <a:pt x="437681" y="525219"/>
                </a:cubicBezTo>
                <a:lnTo>
                  <a:pt x="87538" y="525219"/>
                </a:lnTo>
                <a:cubicBezTo>
                  <a:pt x="39192" y="525219"/>
                  <a:pt x="0" y="486027"/>
                  <a:pt x="0" y="437681"/>
                </a:cubicBezTo>
                <a:lnTo>
                  <a:pt x="0" y="87538"/>
                </a:lnTo>
                <a:close/>
              </a:path>
            </a:pathLst>
          </a:custGeom>
        </p:spPr>
        <p:style>
          <a:lnRef idx="1">
            <a:schemeClr val="accent5"/>
          </a:lnRef>
          <a:fillRef idx="3">
            <a:schemeClr val="accent5"/>
          </a:fillRef>
          <a:effectRef idx="2">
            <a:schemeClr val="accent5"/>
          </a:effectRef>
          <a:fontRef idx="minor">
            <a:schemeClr val="lt1"/>
          </a:fontRef>
        </p:style>
        <p:txBody>
          <a:bodyPr spcFirstLastPara="0" vert="horz" wrap="square" lIns="42089" tIns="42089" rIns="42089" bIns="42089" numCol="1" spcCol="1270" anchor="ctr" anchorCtr="0">
            <a:noAutofit/>
          </a:bodyPr>
          <a:lstStyle/>
          <a:p>
            <a:pPr algn="ctr" defTabSz="400041">
              <a:lnSpc>
                <a:spcPct val="90000"/>
              </a:lnSpc>
              <a:spcBef>
                <a:spcPct val="0"/>
              </a:spcBef>
              <a:spcAft>
                <a:spcPct val="35000"/>
              </a:spcAft>
            </a:pPr>
            <a:r>
              <a:rPr lang="en-US" sz="900" dirty="0" smtClean="0"/>
              <a:t>TDZ</a:t>
            </a:r>
            <a:endParaRPr lang="en-US" sz="900" dirty="0"/>
          </a:p>
        </p:txBody>
      </p:sp>
      <p:cxnSp>
        <p:nvCxnSpPr>
          <p:cNvPr id="60" name="Düz Bağlayıcı 59"/>
          <p:cNvCxnSpPr>
            <a:stCxn id="48" idx="4"/>
            <a:endCxn id="59" idx="1"/>
          </p:cNvCxnSpPr>
          <p:nvPr/>
        </p:nvCxnSpPr>
        <p:spPr>
          <a:xfrm>
            <a:off x="5017794" y="2902718"/>
            <a:ext cx="271858" cy="188726"/>
          </a:xfrm>
          <a:prstGeom prst="line">
            <a:avLst/>
          </a:prstGeom>
        </p:spPr>
        <p:style>
          <a:lnRef idx="1">
            <a:schemeClr val="accent1"/>
          </a:lnRef>
          <a:fillRef idx="0">
            <a:schemeClr val="accent1"/>
          </a:fillRef>
          <a:effectRef idx="0">
            <a:schemeClr val="accent1"/>
          </a:effectRef>
          <a:fontRef idx="minor">
            <a:schemeClr val="tx1"/>
          </a:fontRef>
        </p:style>
      </p:cxnSp>
      <p:sp>
        <p:nvSpPr>
          <p:cNvPr id="61" name="Oval 60"/>
          <p:cNvSpPr/>
          <p:nvPr/>
        </p:nvSpPr>
        <p:spPr>
          <a:xfrm>
            <a:off x="5836107" y="2441354"/>
            <a:ext cx="622137" cy="461364"/>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900" dirty="0" err="1" smtClean="0"/>
              <a:t>Univ</a:t>
            </a:r>
            <a:r>
              <a:rPr lang="tr-TR" sz="900" dirty="0" smtClean="0"/>
              <a:t>.</a:t>
            </a:r>
            <a:endParaRPr lang="en-US" sz="900" dirty="0"/>
          </a:p>
        </p:txBody>
      </p:sp>
      <p:cxnSp>
        <p:nvCxnSpPr>
          <p:cNvPr id="62" name="Düz Bağlayıcı 61"/>
          <p:cNvCxnSpPr/>
          <p:nvPr/>
        </p:nvCxnSpPr>
        <p:spPr>
          <a:xfrm flipV="1">
            <a:off x="5056852" y="2532378"/>
            <a:ext cx="590644" cy="117369"/>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Düz Bağlayıcı 62"/>
          <p:cNvCxnSpPr/>
          <p:nvPr/>
        </p:nvCxnSpPr>
        <p:spPr>
          <a:xfrm>
            <a:off x="4997983" y="2660527"/>
            <a:ext cx="973976" cy="42750"/>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Düz Bağlayıcı 63"/>
          <p:cNvCxnSpPr/>
          <p:nvPr/>
        </p:nvCxnSpPr>
        <p:spPr>
          <a:xfrm flipV="1">
            <a:off x="5010452" y="2206395"/>
            <a:ext cx="468244" cy="46614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292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7D8DC15C-10CD-402A-9A26-B442EAA39E5D}" type="slidenum">
              <a:rPr lang="nl-BE" b="1" smtClean="0">
                <a:latin typeface="+mj-lt"/>
              </a:rPr>
              <a:t>7</a:t>
            </a:fld>
            <a:endParaRPr lang="nl-BE" b="1">
              <a:latin typeface="+mj-lt"/>
            </a:endParaRPr>
          </a:p>
        </p:txBody>
      </p:sp>
      <p:sp>
        <p:nvSpPr>
          <p:cNvPr id="25" name="Akış Çizelgesi: Çok Sayıda Belge 24"/>
          <p:cNvSpPr/>
          <p:nvPr/>
        </p:nvSpPr>
        <p:spPr>
          <a:xfrm>
            <a:off x="8314243" y="1602164"/>
            <a:ext cx="1112571" cy="907617"/>
          </a:xfrm>
          <a:prstGeom prst="flowChartMultidocumen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tr-TR" sz="1351"/>
          </a:p>
        </p:txBody>
      </p:sp>
      <p:sp>
        <p:nvSpPr>
          <p:cNvPr id="26" name="Metin kutusu 25"/>
          <p:cNvSpPr txBox="1"/>
          <p:nvPr/>
        </p:nvSpPr>
        <p:spPr>
          <a:xfrm>
            <a:off x="8261759" y="1659733"/>
            <a:ext cx="1036609" cy="830997"/>
          </a:xfrm>
          <a:prstGeom prst="rect">
            <a:avLst/>
          </a:prstGeom>
          <a:noFill/>
        </p:spPr>
        <p:txBody>
          <a:bodyPr wrap="square" rtlCol="0">
            <a:spAutoFit/>
          </a:bodyPr>
          <a:lstStyle/>
          <a:p>
            <a:endParaRPr lang="tr-TR" sz="1200" b="1" dirty="0">
              <a:latin typeface="+mj-lt"/>
            </a:endParaRPr>
          </a:p>
          <a:p>
            <a:r>
              <a:rPr lang="tr-TR" sz="1200" b="1" dirty="0" smtClean="0">
                <a:latin typeface="+mj-lt"/>
              </a:rPr>
              <a:t>Product/ </a:t>
            </a:r>
            <a:r>
              <a:rPr lang="tr-TR" sz="1200" b="1" dirty="0" err="1" smtClean="0">
                <a:latin typeface="+mj-lt"/>
              </a:rPr>
              <a:t>theam</a:t>
            </a:r>
            <a:r>
              <a:rPr lang="tr-TR" sz="1200" b="1" dirty="0" smtClean="0">
                <a:latin typeface="+mj-lt"/>
              </a:rPr>
              <a:t> Road </a:t>
            </a:r>
            <a:r>
              <a:rPr lang="tr-TR" sz="1200" b="1" dirty="0" err="1">
                <a:latin typeface="+mj-lt"/>
              </a:rPr>
              <a:t>m</a:t>
            </a:r>
            <a:r>
              <a:rPr lang="tr-TR" sz="1200" b="1" dirty="0" err="1" smtClean="0">
                <a:latin typeface="+mj-lt"/>
              </a:rPr>
              <a:t>ap</a:t>
            </a:r>
            <a:endParaRPr lang="tr-TR" sz="1200" b="1" dirty="0">
              <a:latin typeface="+mj-lt"/>
            </a:endParaRPr>
          </a:p>
        </p:txBody>
      </p:sp>
      <p:sp>
        <p:nvSpPr>
          <p:cNvPr id="27" name="Akış Çizelgesi: İşlem 26"/>
          <p:cNvSpPr/>
          <p:nvPr/>
        </p:nvSpPr>
        <p:spPr>
          <a:xfrm>
            <a:off x="8159834" y="2596158"/>
            <a:ext cx="1421387" cy="318947"/>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tr-TR" sz="900" dirty="0" smtClean="0"/>
              <a:t>Business model</a:t>
            </a:r>
            <a:endParaRPr lang="tr-TR" sz="900" dirty="0"/>
          </a:p>
        </p:txBody>
      </p:sp>
      <p:sp>
        <p:nvSpPr>
          <p:cNvPr id="28" name="Akış Çizelgesi: İşlem 27"/>
          <p:cNvSpPr/>
          <p:nvPr/>
        </p:nvSpPr>
        <p:spPr>
          <a:xfrm>
            <a:off x="8159834" y="3147515"/>
            <a:ext cx="1421387" cy="334171"/>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tr-TR" sz="900" dirty="0" err="1" smtClean="0"/>
              <a:t>Growing</a:t>
            </a:r>
            <a:r>
              <a:rPr lang="tr-TR" sz="900" dirty="0" smtClean="0"/>
              <a:t> network</a:t>
            </a:r>
            <a:endParaRPr lang="tr-TR" sz="900" dirty="0"/>
          </a:p>
        </p:txBody>
      </p:sp>
      <p:cxnSp>
        <p:nvCxnSpPr>
          <p:cNvPr id="32" name="Düz Ok Bağlayıcısı 31"/>
          <p:cNvCxnSpPr/>
          <p:nvPr/>
        </p:nvCxnSpPr>
        <p:spPr>
          <a:xfrm flipV="1">
            <a:off x="6967740" y="2681902"/>
            <a:ext cx="1099479" cy="14843"/>
          </a:xfrm>
          <a:prstGeom prst="straightConnector1">
            <a:avLst/>
          </a:prstGeom>
          <a:ln w="44450">
            <a:tailEnd type="arrow"/>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9242083" y="1031345"/>
            <a:ext cx="184731" cy="300210"/>
          </a:xfrm>
          <a:prstGeom prst="rect">
            <a:avLst/>
          </a:prstGeom>
          <a:noFill/>
        </p:spPr>
        <p:txBody>
          <a:bodyPr wrap="none" rtlCol="0">
            <a:spAutoFit/>
          </a:bodyPr>
          <a:lstStyle/>
          <a:p>
            <a:endParaRPr lang="en-US" sz="1351">
              <a:latin typeface="Futura Lt BT" pitchFamily="34" charset="0"/>
            </a:endParaRPr>
          </a:p>
        </p:txBody>
      </p:sp>
      <p:cxnSp>
        <p:nvCxnSpPr>
          <p:cNvPr id="40" name="Düz Ok Bağlayıcısı 34"/>
          <p:cNvCxnSpPr>
            <a:cxnSpLocks/>
          </p:cNvCxnSpPr>
          <p:nvPr/>
        </p:nvCxnSpPr>
        <p:spPr>
          <a:xfrm flipH="1">
            <a:off x="6798743" y="1920010"/>
            <a:ext cx="1298852" cy="211253"/>
          </a:xfrm>
          <a:prstGeom prst="straightConnector1">
            <a:avLst/>
          </a:prstGeom>
          <a:ln w="44450">
            <a:headEnd type="arrow"/>
            <a:tailEnd type="none"/>
          </a:ln>
        </p:spPr>
        <p:style>
          <a:lnRef idx="1">
            <a:schemeClr val="accent1"/>
          </a:lnRef>
          <a:fillRef idx="0">
            <a:schemeClr val="accent1"/>
          </a:fillRef>
          <a:effectRef idx="0">
            <a:schemeClr val="accent1"/>
          </a:effectRef>
          <a:fontRef idx="minor">
            <a:schemeClr val="tx1"/>
          </a:fontRef>
        </p:style>
      </p:cxnSp>
      <p:cxnSp>
        <p:nvCxnSpPr>
          <p:cNvPr id="42" name="Düz Ok Bağlayıcısı 31"/>
          <p:cNvCxnSpPr/>
          <p:nvPr/>
        </p:nvCxnSpPr>
        <p:spPr>
          <a:xfrm>
            <a:off x="6798743" y="2990688"/>
            <a:ext cx="1193465" cy="144903"/>
          </a:xfrm>
          <a:prstGeom prst="straightConnector1">
            <a:avLst/>
          </a:prstGeom>
          <a:ln w="44450">
            <a:tailEnd type="arrow"/>
          </a:ln>
        </p:spPr>
        <p:style>
          <a:lnRef idx="1">
            <a:schemeClr val="accent1"/>
          </a:lnRef>
          <a:fillRef idx="0">
            <a:schemeClr val="accent1"/>
          </a:fillRef>
          <a:effectRef idx="0">
            <a:schemeClr val="accent1"/>
          </a:effectRef>
          <a:fontRef idx="minor">
            <a:schemeClr val="tx1"/>
          </a:fontRef>
        </p:style>
      </p:cxnSp>
      <p:grpSp>
        <p:nvGrpSpPr>
          <p:cNvPr id="36" name="Grup 21">
            <a:extLst>
              <a:ext uri="{FF2B5EF4-FFF2-40B4-BE49-F238E27FC236}">
                <a16:creationId xmlns:a16="http://schemas.microsoft.com/office/drawing/2014/main" id="{3417EAB0-1F8F-4BF3-91F2-85D4CF4B4B41}"/>
              </a:ext>
            </a:extLst>
          </p:cNvPr>
          <p:cNvGrpSpPr/>
          <p:nvPr/>
        </p:nvGrpSpPr>
        <p:grpSpPr>
          <a:xfrm rot="16200000">
            <a:off x="2015075" y="4314684"/>
            <a:ext cx="1768964" cy="1485167"/>
            <a:chOff x="453663" y="2256758"/>
            <a:chExt cx="3361635" cy="1525986"/>
          </a:xfrm>
        </p:grpSpPr>
        <p:sp>
          <p:nvSpPr>
            <p:cNvPr id="41" name="Serbest Form 22">
              <a:extLst>
                <a:ext uri="{FF2B5EF4-FFF2-40B4-BE49-F238E27FC236}">
                  <a16:creationId xmlns:a16="http://schemas.microsoft.com/office/drawing/2014/main" id="{B1998C5F-E939-4D04-BD1B-5F8E5ABE1EF6}"/>
                </a:ext>
              </a:extLst>
            </p:cNvPr>
            <p:cNvSpPr/>
            <p:nvPr/>
          </p:nvSpPr>
          <p:spPr>
            <a:xfrm>
              <a:off x="1915400" y="2256758"/>
              <a:ext cx="1899898" cy="1525986"/>
            </a:xfrm>
            <a:custGeom>
              <a:avLst/>
              <a:gdLst>
                <a:gd name="connsiteX0" fmla="*/ 0 w 2171782"/>
                <a:gd name="connsiteY0" fmla="*/ 371296 h 2970365"/>
                <a:gd name="connsiteX1" fmla="*/ 1085891 w 2171782"/>
                <a:gd name="connsiteY1" fmla="*/ 371296 h 2970365"/>
                <a:gd name="connsiteX2" fmla="*/ 1085891 w 2171782"/>
                <a:gd name="connsiteY2" fmla="*/ 0 h 2970365"/>
                <a:gd name="connsiteX3" fmla="*/ 2171782 w 2171782"/>
                <a:gd name="connsiteY3" fmla="*/ 1485183 h 2970365"/>
                <a:gd name="connsiteX4" fmla="*/ 1085891 w 2171782"/>
                <a:gd name="connsiteY4" fmla="*/ 2970365 h 2970365"/>
                <a:gd name="connsiteX5" fmla="*/ 1085891 w 2171782"/>
                <a:gd name="connsiteY5" fmla="*/ 2599069 h 2970365"/>
                <a:gd name="connsiteX6" fmla="*/ 0 w 2171782"/>
                <a:gd name="connsiteY6" fmla="*/ 2599069 h 2970365"/>
                <a:gd name="connsiteX7" fmla="*/ 0 w 2171782"/>
                <a:gd name="connsiteY7" fmla="*/ 371296 h 2970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71782" h="2970365">
                  <a:moveTo>
                    <a:pt x="0" y="371296"/>
                  </a:moveTo>
                  <a:lnTo>
                    <a:pt x="1085891" y="371296"/>
                  </a:lnTo>
                  <a:lnTo>
                    <a:pt x="1085891" y="0"/>
                  </a:lnTo>
                  <a:lnTo>
                    <a:pt x="2171782" y="1485183"/>
                  </a:lnTo>
                  <a:lnTo>
                    <a:pt x="1085891" y="2970365"/>
                  </a:lnTo>
                  <a:lnTo>
                    <a:pt x="1085891" y="2599069"/>
                  </a:lnTo>
                  <a:lnTo>
                    <a:pt x="0" y="2599069"/>
                  </a:lnTo>
                  <a:lnTo>
                    <a:pt x="0" y="371296"/>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vert" wrap="square" lIns="9049" tIns="287521" rIns="619863" bIns="287521" numCol="1" spcCol="1270" anchor="t" anchorCtr="0">
              <a:noAutofit/>
            </a:bodyPr>
            <a:lstStyle/>
            <a:p>
              <a:pPr marL="128585" lvl="1" indent="-128585" defTabSz="633397">
                <a:lnSpc>
                  <a:spcPct val="90000"/>
                </a:lnSpc>
                <a:spcBef>
                  <a:spcPct val="0"/>
                </a:spcBef>
                <a:spcAft>
                  <a:spcPct val="15000"/>
                </a:spcAft>
                <a:buFont typeface="Arial" panose="020B0604020202020204" pitchFamily="34" charset="0"/>
                <a:buChar char="•"/>
              </a:pPr>
              <a:r>
                <a:rPr lang="tr-TR" sz="900" dirty="0"/>
                <a:t>TÜBİTAK </a:t>
              </a:r>
              <a:r>
                <a:rPr lang="tr-TR" sz="900" dirty="0" smtClean="0"/>
                <a:t>1601</a:t>
              </a:r>
              <a:endParaRPr lang="tr-TR" sz="900" dirty="0"/>
            </a:p>
            <a:p>
              <a:pPr marL="128585" lvl="1" indent="-128585" defTabSz="633397">
                <a:lnSpc>
                  <a:spcPct val="90000"/>
                </a:lnSpc>
                <a:spcAft>
                  <a:spcPct val="15000"/>
                </a:spcAft>
                <a:buFont typeface="Arial" panose="020B0604020202020204" pitchFamily="34" charset="0"/>
                <a:buChar char="•"/>
              </a:pPr>
              <a:r>
                <a:rPr lang="tr-TR" sz="900" dirty="0"/>
                <a:t>5746 RÖİ</a:t>
              </a:r>
            </a:p>
            <a:p>
              <a:pPr marL="128585" lvl="1" indent="-128585" defTabSz="633397">
                <a:lnSpc>
                  <a:spcPct val="90000"/>
                </a:lnSpc>
                <a:spcBef>
                  <a:spcPct val="0"/>
                </a:spcBef>
                <a:spcAft>
                  <a:spcPct val="15000"/>
                </a:spcAft>
                <a:buFont typeface="Arial"/>
                <a:buChar char="•"/>
              </a:pPr>
              <a:endParaRPr lang="tr-TR" sz="900" dirty="0"/>
            </a:p>
            <a:p>
              <a:pPr marL="0" lvl="1" defTabSz="633397">
                <a:lnSpc>
                  <a:spcPct val="90000"/>
                </a:lnSpc>
                <a:spcBef>
                  <a:spcPct val="0"/>
                </a:spcBef>
                <a:spcAft>
                  <a:spcPct val="15000"/>
                </a:spcAft>
              </a:pPr>
              <a:r>
                <a:rPr lang="tr-TR" sz="900" dirty="0"/>
                <a:t> </a:t>
              </a:r>
            </a:p>
          </p:txBody>
        </p:sp>
        <p:sp>
          <p:nvSpPr>
            <p:cNvPr id="43" name="Serbest Form 23">
              <a:extLst>
                <a:ext uri="{FF2B5EF4-FFF2-40B4-BE49-F238E27FC236}">
                  <a16:creationId xmlns:a16="http://schemas.microsoft.com/office/drawing/2014/main" id="{C203B615-0EC0-474D-8CA2-029B1D711E87}"/>
                </a:ext>
              </a:extLst>
            </p:cNvPr>
            <p:cNvSpPr/>
            <p:nvPr/>
          </p:nvSpPr>
          <p:spPr>
            <a:xfrm>
              <a:off x="453663" y="2256758"/>
              <a:ext cx="1447855" cy="1507860"/>
            </a:xfrm>
            <a:custGeom>
              <a:avLst/>
              <a:gdLst>
                <a:gd name="connsiteX0" fmla="*/ 0 w 1447855"/>
                <a:gd name="connsiteY0" fmla="*/ 241314 h 2970365"/>
                <a:gd name="connsiteX1" fmla="*/ 241314 w 1447855"/>
                <a:gd name="connsiteY1" fmla="*/ 0 h 2970365"/>
                <a:gd name="connsiteX2" fmla="*/ 1206541 w 1447855"/>
                <a:gd name="connsiteY2" fmla="*/ 0 h 2970365"/>
                <a:gd name="connsiteX3" fmla="*/ 1447855 w 1447855"/>
                <a:gd name="connsiteY3" fmla="*/ 241314 h 2970365"/>
                <a:gd name="connsiteX4" fmla="*/ 1447855 w 1447855"/>
                <a:gd name="connsiteY4" fmla="*/ 2729051 h 2970365"/>
                <a:gd name="connsiteX5" fmla="*/ 1206541 w 1447855"/>
                <a:gd name="connsiteY5" fmla="*/ 2970365 h 2970365"/>
                <a:gd name="connsiteX6" fmla="*/ 241314 w 1447855"/>
                <a:gd name="connsiteY6" fmla="*/ 2970365 h 2970365"/>
                <a:gd name="connsiteX7" fmla="*/ 0 w 1447855"/>
                <a:gd name="connsiteY7" fmla="*/ 2729051 h 2970365"/>
                <a:gd name="connsiteX8" fmla="*/ 0 w 1447855"/>
                <a:gd name="connsiteY8" fmla="*/ 241314 h 2970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47855" h="2970365">
                  <a:moveTo>
                    <a:pt x="0" y="241314"/>
                  </a:moveTo>
                  <a:cubicBezTo>
                    <a:pt x="0" y="108040"/>
                    <a:pt x="108040" y="0"/>
                    <a:pt x="241314" y="0"/>
                  </a:cubicBezTo>
                  <a:lnTo>
                    <a:pt x="1206541" y="0"/>
                  </a:lnTo>
                  <a:cubicBezTo>
                    <a:pt x="1339815" y="0"/>
                    <a:pt x="1447855" y="108040"/>
                    <a:pt x="1447855" y="241314"/>
                  </a:cubicBezTo>
                  <a:lnTo>
                    <a:pt x="1447855" y="2729051"/>
                  </a:lnTo>
                  <a:cubicBezTo>
                    <a:pt x="1447855" y="2862325"/>
                    <a:pt x="1339815" y="2970365"/>
                    <a:pt x="1206541" y="2970365"/>
                  </a:cubicBezTo>
                  <a:lnTo>
                    <a:pt x="241314" y="2970365"/>
                  </a:lnTo>
                  <a:cubicBezTo>
                    <a:pt x="108040" y="2970365"/>
                    <a:pt x="0" y="2862325"/>
                    <a:pt x="0" y="2729051"/>
                  </a:cubicBezTo>
                  <a:lnTo>
                    <a:pt x="0" y="241314"/>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vert" wrap="square" lIns="110159" tIns="81584" rIns="110159" bIns="81584" numCol="1" spcCol="1270" anchor="ctr" anchorCtr="0">
              <a:noAutofit/>
            </a:bodyPr>
            <a:lstStyle/>
            <a:p>
              <a:pPr algn="ctr" defTabSz="666734">
                <a:lnSpc>
                  <a:spcPct val="90000"/>
                </a:lnSpc>
                <a:spcBef>
                  <a:spcPct val="0"/>
                </a:spcBef>
                <a:spcAft>
                  <a:spcPct val="35000"/>
                </a:spcAft>
              </a:pPr>
              <a:r>
                <a:rPr lang="tr-TR" sz="1351" dirty="0" smtClean="0"/>
                <a:t>NETWORK SUPPORTS</a:t>
              </a:r>
              <a:endParaRPr lang="tr-TR" sz="900" dirty="0"/>
            </a:p>
          </p:txBody>
        </p:sp>
      </p:grpSp>
      <p:sp>
        <p:nvSpPr>
          <p:cNvPr id="37" name="Metin kutusu 2">
            <a:extLst>
              <a:ext uri="{FF2B5EF4-FFF2-40B4-BE49-F238E27FC236}">
                <a16:creationId xmlns:a16="http://schemas.microsoft.com/office/drawing/2014/main" id="{FE449181-ECE9-424B-9401-29533BB55604}"/>
              </a:ext>
            </a:extLst>
          </p:cNvPr>
          <p:cNvSpPr txBox="1"/>
          <p:nvPr/>
        </p:nvSpPr>
        <p:spPr>
          <a:xfrm>
            <a:off x="2492186" y="323459"/>
            <a:ext cx="3473323" cy="707886"/>
          </a:xfrm>
          <a:prstGeom prst="rect">
            <a:avLst/>
          </a:prstGeom>
          <a:noFill/>
        </p:spPr>
        <p:txBody>
          <a:bodyPr wrap="none" rtlCol="0">
            <a:spAutoFit/>
          </a:bodyPr>
          <a:lstStyle/>
          <a:p>
            <a:r>
              <a:rPr lang="tr-TR" sz="4000" b="1" dirty="0" smtClean="0">
                <a:solidFill>
                  <a:srgbClr val="FF0000"/>
                </a:solidFill>
                <a:latin typeface="+mj-lt"/>
              </a:rPr>
              <a:t>SAYEM </a:t>
            </a:r>
            <a:r>
              <a:rPr lang="tr-TR" sz="4000" b="1" dirty="0" err="1" smtClean="0">
                <a:solidFill>
                  <a:srgbClr val="FF0000"/>
                </a:solidFill>
                <a:latin typeface="+mj-lt"/>
              </a:rPr>
              <a:t>Phase</a:t>
            </a:r>
            <a:r>
              <a:rPr lang="tr-TR" sz="4000" b="1" dirty="0" smtClean="0">
                <a:solidFill>
                  <a:srgbClr val="FF0000"/>
                </a:solidFill>
                <a:latin typeface="+mj-lt"/>
              </a:rPr>
              <a:t> 2  </a:t>
            </a:r>
            <a:endParaRPr lang="tr-TR" sz="4000" b="1" dirty="0">
              <a:solidFill>
                <a:srgbClr val="FF0000"/>
              </a:solidFill>
              <a:latin typeface="+mj-lt"/>
            </a:endParaRPr>
          </a:p>
        </p:txBody>
      </p:sp>
      <p:sp>
        <p:nvSpPr>
          <p:cNvPr id="44" name="Bulut 43"/>
          <p:cNvSpPr/>
          <p:nvPr/>
        </p:nvSpPr>
        <p:spPr>
          <a:xfrm>
            <a:off x="2492186" y="1424032"/>
            <a:ext cx="4277819" cy="2592288"/>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sz="900">
              <a:ln w="0"/>
              <a:solidFill>
                <a:schemeClr val="tx1"/>
              </a:solidFill>
              <a:effectLst>
                <a:outerShdw blurRad="38100" dist="19050" dir="2700000" algn="tl" rotWithShape="0">
                  <a:schemeClr val="dk1">
                    <a:alpha val="40000"/>
                  </a:schemeClr>
                </a:outerShdw>
              </a:effectLst>
            </a:endParaRPr>
          </a:p>
        </p:txBody>
      </p:sp>
      <p:sp>
        <p:nvSpPr>
          <p:cNvPr id="45" name="Oval 44"/>
          <p:cNvSpPr/>
          <p:nvPr/>
        </p:nvSpPr>
        <p:spPr>
          <a:xfrm>
            <a:off x="2974456" y="1960831"/>
            <a:ext cx="843844" cy="690466"/>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tr-TR" sz="900" dirty="0" err="1" smtClean="0"/>
              <a:t>End</a:t>
            </a:r>
            <a:r>
              <a:rPr lang="tr-TR" sz="900" dirty="0" smtClean="0"/>
              <a:t> </a:t>
            </a:r>
            <a:r>
              <a:rPr lang="tr-TR" sz="900" dirty="0" err="1" smtClean="0"/>
              <a:t>user</a:t>
            </a:r>
            <a:endParaRPr lang="tr-TR" sz="900" dirty="0"/>
          </a:p>
        </p:txBody>
      </p:sp>
      <p:sp>
        <p:nvSpPr>
          <p:cNvPr id="46" name="Oval 45"/>
          <p:cNvSpPr/>
          <p:nvPr/>
        </p:nvSpPr>
        <p:spPr>
          <a:xfrm>
            <a:off x="3113870" y="2065167"/>
            <a:ext cx="843844" cy="690466"/>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tr-TR" sz="900" dirty="0" err="1" smtClean="0"/>
              <a:t>End</a:t>
            </a:r>
            <a:r>
              <a:rPr lang="tr-TR" sz="900" dirty="0" smtClean="0"/>
              <a:t> </a:t>
            </a:r>
            <a:r>
              <a:rPr lang="tr-TR" sz="900" dirty="0" err="1" smtClean="0"/>
              <a:t>user</a:t>
            </a:r>
            <a:endParaRPr lang="tr-TR" sz="900" dirty="0"/>
          </a:p>
        </p:txBody>
      </p:sp>
      <p:sp>
        <p:nvSpPr>
          <p:cNvPr id="47" name="Oval 46"/>
          <p:cNvSpPr/>
          <p:nvPr/>
        </p:nvSpPr>
        <p:spPr>
          <a:xfrm>
            <a:off x="3287352" y="2186811"/>
            <a:ext cx="843844" cy="690466"/>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tr-TR" sz="900" dirty="0" err="1" smtClean="0"/>
              <a:t>End</a:t>
            </a:r>
            <a:r>
              <a:rPr lang="tr-TR" sz="900" dirty="0" smtClean="0"/>
              <a:t> </a:t>
            </a:r>
            <a:r>
              <a:rPr lang="tr-TR" sz="900" dirty="0" err="1" smtClean="0"/>
              <a:t>user</a:t>
            </a:r>
            <a:endParaRPr lang="tr-TR" sz="900" dirty="0"/>
          </a:p>
        </p:txBody>
      </p:sp>
      <p:sp>
        <p:nvSpPr>
          <p:cNvPr id="48" name="Freeform 12"/>
          <p:cNvSpPr/>
          <p:nvPr/>
        </p:nvSpPr>
        <p:spPr>
          <a:xfrm>
            <a:off x="4359477" y="2535003"/>
            <a:ext cx="658317" cy="441259"/>
          </a:xfrm>
          <a:custGeom>
            <a:avLst/>
            <a:gdLst>
              <a:gd name="connsiteX0" fmla="*/ 0 w 525219"/>
              <a:gd name="connsiteY0" fmla="*/ 87538 h 525219"/>
              <a:gd name="connsiteX1" fmla="*/ 87538 w 525219"/>
              <a:gd name="connsiteY1" fmla="*/ 0 h 525219"/>
              <a:gd name="connsiteX2" fmla="*/ 437681 w 525219"/>
              <a:gd name="connsiteY2" fmla="*/ 0 h 525219"/>
              <a:gd name="connsiteX3" fmla="*/ 525219 w 525219"/>
              <a:gd name="connsiteY3" fmla="*/ 87538 h 525219"/>
              <a:gd name="connsiteX4" fmla="*/ 525219 w 525219"/>
              <a:gd name="connsiteY4" fmla="*/ 437681 h 525219"/>
              <a:gd name="connsiteX5" fmla="*/ 437681 w 525219"/>
              <a:gd name="connsiteY5" fmla="*/ 525219 h 525219"/>
              <a:gd name="connsiteX6" fmla="*/ 87538 w 525219"/>
              <a:gd name="connsiteY6" fmla="*/ 525219 h 525219"/>
              <a:gd name="connsiteX7" fmla="*/ 0 w 525219"/>
              <a:gd name="connsiteY7" fmla="*/ 437681 h 525219"/>
              <a:gd name="connsiteX8" fmla="*/ 0 w 525219"/>
              <a:gd name="connsiteY8" fmla="*/ 87538 h 525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5219" h="525219">
                <a:moveTo>
                  <a:pt x="0" y="87538"/>
                </a:moveTo>
                <a:cubicBezTo>
                  <a:pt x="0" y="39192"/>
                  <a:pt x="39192" y="0"/>
                  <a:pt x="87538" y="0"/>
                </a:cubicBezTo>
                <a:lnTo>
                  <a:pt x="437681" y="0"/>
                </a:lnTo>
                <a:cubicBezTo>
                  <a:pt x="486027" y="0"/>
                  <a:pt x="525219" y="39192"/>
                  <a:pt x="525219" y="87538"/>
                </a:cubicBezTo>
                <a:lnTo>
                  <a:pt x="525219" y="437681"/>
                </a:lnTo>
                <a:cubicBezTo>
                  <a:pt x="525219" y="486027"/>
                  <a:pt x="486027" y="525219"/>
                  <a:pt x="437681" y="525219"/>
                </a:cubicBezTo>
                <a:lnTo>
                  <a:pt x="87538" y="525219"/>
                </a:lnTo>
                <a:cubicBezTo>
                  <a:pt x="39192" y="525219"/>
                  <a:pt x="0" y="486027"/>
                  <a:pt x="0" y="437681"/>
                </a:cubicBezTo>
                <a:lnTo>
                  <a:pt x="0" y="87538"/>
                </a:lnTo>
                <a:close/>
              </a:path>
            </a:pathLst>
          </a:custGeom>
        </p:spPr>
        <p:style>
          <a:lnRef idx="1">
            <a:schemeClr val="accent5"/>
          </a:lnRef>
          <a:fillRef idx="3">
            <a:schemeClr val="accent5"/>
          </a:fillRef>
          <a:effectRef idx="2">
            <a:schemeClr val="accent5"/>
          </a:effectRef>
          <a:fontRef idx="minor">
            <a:schemeClr val="lt1"/>
          </a:fontRef>
        </p:style>
        <p:txBody>
          <a:bodyPr spcFirstLastPara="0" vert="horz" wrap="square" lIns="42089" tIns="42089" rIns="42089" bIns="42089" numCol="1" spcCol="1270" anchor="ctr" anchorCtr="0">
            <a:noAutofit/>
          </a:bodyPr>
          <a:lstStyle/>
          <a:p>
            <a:pPr algn="ctr" defTabSz="400041">
              <a:lnSpc>
                <a:spcPct val="90000"/>
              </a:lnSpc>
              <a:spcBef>
                <a:spcPct val="0"/>
              </a:spcBef>
              <a:spcAft>
                <a:spcPct val="35000"/>
              </a:spcAft>
            </a:pPr>
            <a:r>
              <a:rPr lang="tr-TR" sz="900" dirty="0" err="1" smtClean="0"/>
              <a:t>Coordinator</a:t>
            </a:r>
            <a:endParaRPr lang="tr-TR" sz="900" dirty="0"/>
          </a:p>
        </p:txBody>
      </p:sp>
      <p:sp>
        <p:nvSpPr>
          <p:cNvPr id="49" name="Freeform 12"/>
          <p:cNvSpPr/>
          <p:nvPr/>
        </p:nvSpPr>
        <p:spPr>
          <a:xfrm>
            <a:off x="3651787" y="3147515"/>
            <a:ext cx="568430" cy="357940"/>
          </a:xfrm>
          <a:custGeom>
            <a:avLst/>
            <a:gdLst>
              <a:gd name="connsiteX0" fmla="*/ 0 w 525219"/>
              <a:gd name="connsiteY0" fmla="*/ 87538 h 525219"/>
              <a:gd name="connsiteX1" fmla="*/ 87538 w 525219"/>
              <a:gd name="connsiteY1" fmla="*/ 0 h 525219"/>
              <a:gd name="connsiteX2" fmla="*/ 437681 w 525219"/>
              <a:gd name="connsiteY2" fmla="*/ 0 h 525219"/>
              <a:gd name="connsiteX3" fmla="*/ 525219 w 525219"/>
              <a:gd name="connsiteY3" fmla="*/ 87538 h 525219"/>
              <a:gd name="connsiteX4" fmla="*/ 525219 w 525219"/>
              <a:gd name="connsiteY4" fmla="*/ 437681 h 525219"/>
              <a:gd name="connsiteX5" fmla="*/ 437681 w 525219"/>
              <a:gd name="connsiteY5" fmla="*/ 525219 h 525219"/>
              <a:gd name="connsiteX6" fmla="*/ 87538 w 525219"/>
              <a:gd name="connsiteY6" fmla="*/ 525219 h 525219"/>
              <a:gd name="connsiteX7" fmla="*/ 0 w 525219"/>
              <a:gd name="connsiteY7" fmla="*/ 437681 h 525219"/>
              <a:gd name="connsiteX8" fmla="*/ 0 w 525219"/>
              <a:gd name="connsiteY8" fmla="*/ 87538 h 525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5219" h="525219">
                <a:moveTo>
                  <a:pt x="0" y="87538"/>
                </a:moveTo>
                <a:cubicBezTo>
                  <a:pt x="0" y="39192"/>
                  <a:pt x="39192" y="0"/>
                  <a:pt x="87538" y="0"/>
                </a:cubicBezTo>
                <a:lnTo>
                  <a:pt x="437681" y="0"/>
                </a:lnTo>
                <a:cubicBezTo>
                  <a:pt x="486027" y="0"/>
                  <a:pt x="525219" y="39192"/>
                  <a:pt x="525219" y="87538"/>
                </a:cubicBezTo>
                <a:lnTo>
                  <a:pt x="525219" y="437681"/>
                </a:lnTo>
                <a:cubicBezTo>
                  <a:pt x="525219" y="486027"/>
                  <a:pt x="486027" y="525219"/>
                  <a:pt x="437681" y="525219"/>
                </a:cubicBezTo>
                <a:lnTo>
                  <a:pt x="87538" y="525219"/>
                </a:lnTo>
                <a:cubicBezTo>
                  <a:pt x="39192" y="525219"/>
                  <a:pt x="0" y="486027"/>
                  <a:pt x="0" y="437681"/>
                </a:cubicBezTo>
                <a:lnTo>
                  <a:pt x="0" y="87538"/>
                </a:lnTo>
                <a:close/>
              </a:path>
            </a:pathLst>
          </a:custGeom>
        </p:spPr>
        <p:style>
          <a:lnRef idx="1">
            <a:schemeClr val="accent5"/>
          </a:lnRef>
          <a:fillRef idx="3">
            <a:schemeClr val="accent5"/>
          </a:fillRef>
          <a:effectRef idx="2">
            <a:schemeClr val="accent5"/>
          </a:effectRef>
          <a:fontRef idx="minor">
            <a:schemeClr val="lt1"/>
          </a:fontRef>
        </p:style>
        <p:txBody>
          <a:bodyPr spcFirstLastPara="0" vert="horz" wrap="square" lIns="42089" tIns="42089" rIns="42089" bIns="42089" numCol="1" spcCol="1270" anchor="ctr" anchorCtr="0">
            <a:noAutofit/>
          </a:bodyPr>
          <a:lstStyle/>
          <a:p>
            <a:pPr algn="ctr" defTabSz="400041">
              <a:lnSpc>
                <a:spcPct val="90000"/>
              </a:lnSpc>
              <a:spcBef>
                <a:spcPct val="0"/>
              </a:spcBef>
              <a:spcAft>
                <a:spcPct val="35000"/>
              </a:spcAft>
            </a:pPr>
            <a:r>
              <a:rPr lang="tr-TR" sz="900" dirty="0" err="1" smtClean="0"/>
              <a:t>Sub-supplier</a:t>
            </a:r>
            <a:r>
              <a:rPr lang="tr-TR" sz="900" dirty="0" smtClean="0"/>
              <a:t> B</a:t>
            </a:r>
            <a:endParaRPr lang="tr-TR" sz="900" dirty="0"/>
          </a:p>
        </p:txBody>
      </p:sp>
      <p:sp>
        <p:nvSpPr>
          <p:cNvPr id="50" name="Oval 49"/>
          <p:cNvSpPr/>
          <p:nvPr/>
        </p:nvSpPr>
        <p:spPr>
          <a:xfrm>
            <a:off x="6001358" y="2037374"/>
            <a:ext cx="604483" cy="402091"/>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tr-TR" sz="900" dirty="0" smtClean="0"/>
              <a:t>TTO</a:t>
            </a:r>
            <a:endParaRPr lang="tr-TR" sz="900" dirty="0"/>
          </a:p>
        </p:txBody>
      </p:sp>
      <p:sp>
        <p:nvSpPr>
          <p:cNvPr id="51" name="Oval 50"/>
          <p:cNvSpPr/>
          <p:nvPr/>
        </p:nvSpPr>
        <p:spPr>
          <a:xfrm>
            <a:off x="5515072" y="2078614"/>
            <a:ext cx="637541" cy="483349"/>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tr-TR" sz="900" dirty="0" err="1" smtClean="0"/>
              <a:t>Univ</a:t>
            </a:r>
            <a:r>
              <a:rPr lang="tr-TR" sz="900" dirty="0" smtClean="0"/>
              <a:t>.</a:t>
            </a:r>
            <a:endParaRPr lang="tr-TR" sz="900" dirty="0"/>
          </a:p>
        </p:txBody>
      </p:sp>
      <p:sp>
        <p:nvSpPr>
          <p:cNvPr id="52" name="Oval 51"/>
          <p:cNvSpPr/>
          <p:nvPr/>
        </p:nvSpPr>
        <p:spPr>
          <a:xfrm>
            <a:off x="5414937" y="1725447"/>
            <a:ext cx="576833" cy="461364"/>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tr-TR" sz="900" dirty="0" smtClean="0"/>
              <a:t>SME</a:t>
            </a:r>
            <a:endParaRPr lang="tr-TR" sz="900" dirty="0"/>
          </a:p>
        </p:txBody>
      </p:sp>
      <p:pic>
        <p:nvPicPr>
          <p:cNvPr id="53" name="Picture 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99557" y="2883196"/>
            <a:ext cx="428625" cy="52863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4" name="Freeform 12"/>
          <p:cNvSpPr/>
          <p:nvPr/>
        </p:nvSpPr>
        <p:spPr>
          <a:xfrm>
            <a:off x="4449364" y="3333064"/>
            <a:ext cx="568430" cy="357940"/>
          </a:xfrm>
          <a:custGeom>
            <a:avLst/>
            <a:gdLst>
              <a:gd name="connsiteX0" fmla="*/ 0 w 525219"/>
              <a:gd name="connsiteY0" fmla="*/ 87538 h 525219"/>
              <a:gd name="connsiteX1" fmla="*/ 87538 w 525219"/>
              <a:gd name="connsiteY1" fmla="*/ 0 h 525219"/>
              <a:gd name="connsiteX2" fmla="*/ 437681 w 525219"/>
              <a:gd name="connsiteY2" fmla="*/ 0 h 525219"/>
              <a:gd name="connsiteX3" fmla="*/ 525219 w 525219"/>
              <a:gd name="connsiteY3" fmla="*/ 87538 h 525219"/>
              <a:gd name="connsiteX4" fmla="*/ 525219 w 525219"/>
              <a:gd name="connsiteY4" fmla="*/ 437681 h 525219"/>
              <a:gd name="connsiteX5" fmla="*/ 437681 w 525219"/>
              <a:gd name="connsiteY5" fmla="*/ 525219 h 525219"/>
              <a:gd name="connsiteX6" fmla="*/ 87538 w 525219"/>
              <a:gd name="connsiteY6" fmla="*/ 525219 h 525219"/>
              <a:gd name="connsiteX7" fmla="*/ 0 w 525219"/>
              <a:gd name="connsiteY7" fmla="*/ 437681 h 525219"/>
              <a:gd name="connsiteX8" fmla="*/ 0 w 525219"/>
              <a:gd name="connsiteY8" fmla="*/ 87538 h 525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5219" h="525219">
                <a:moveTo>
                  <a:pt x="0" y="87538"/>
                </a:moveTo>
                <a:cubicBezTo>
                  <a:pt x="0" y="39192"/>
                  <a:pt x="39192" y="0"/>
                  <a:pt x="87538" y="0"/>
                </a:cubicBezTo>
                <a:lnTo>
                  <a:pt x="437681" y="0"/>
                </a:lnTo>
                <a:cubicBezTo>
                  <a:pt x="486027" y="0"/>
                  <a:pt x="525219" y="39192"/>
                  <a:pt x="525219" y="87538"/>
                </a:cubicBezTo>
                <a:lnTo>
                  <a:pt x="525219" y="437681"/>
                </a:lnTo>
                <a:cubicBezTo>
                  <a:pt x="525219" y="486027"/>
                  <a:pt x="486027" y="525219"/>
                  <a:pt x="437681" y="525219"/>
                </a:cubicBezTo>
                <a:lnTo>
                  <a:pt x="87538" y="525219"/>
                </a:lnTo>
                <a:cubicBezTo>
                  <a:pt x="39192" y="525219"/>
                  <a:pt x="0" y="486027"/>
                  <a:pt x="0" y="437681"/>
                </a:cubicBezTo>
                <a:lnTo>
                  <a:pt x="0" y="87538"/>
                </a:lnTo>
                <a:close/>
              </a:path>
            </a:pathLst>
          </a:custGeom>
        </p:spPr>
        <p:style>
          <a:lnRef idx="1">
            <a:schemeClr val="accent5"/>
          </a:lnRef>
          <a:fillRef idx="3">
            <a:schemeClr val="accent5"/>
          </a:fillRef>
          <a:effectRef idx="2">
            <a:schemeClr val="accent5"/>
          </a:effectRef>
          <a:fontRef idx="minor">
            <a:schemeClr val="lt1"/>
          </a:fontRef>
        </p:style>
        <p:txBody>
          <a:bodyPr spcFirstLastPara="0" vert="horz" wrap="square" lIns="42089" tIns="42089" rIns="42089" bIns="42089" numCol="1" spcCol="1270" anchor="ctr" anchorCtr="0">
            <a:noAutofit/>
          </a:bodyPr>
          <a:lstStyle/>
          <a:p>
            <a:pPr algn="ctr" defTabSz="400041">
              <a:lnSpc>
                <a:spcPct val="90000"/>
              </a:lnSpc>
              <a:spcBef>
                <a:spcPct val="0"/>
              </a:spcBef>
              <a:spcAft>
                <a:spcPct val="35000"/>
              </a:spcAft>
            </a:pPr>
            <a:r>
              <a:rPr lang="tr-TR" sz="900" dirty="0" err="1" smtClean="0"/>
              <a:t>Sub-supplier</a:t>
            </a:r>
            <a:r>
              <a:rPr lang="tr-TR" sz="900" dirty="0" smtClean="0"/>
              <a:t> C</a:t>
            </a:r>
            <a:endParaRPr lang="tr-TR" sz="900" dirty="0"/>
          </a:p>
        </p:txBody>
      </p:sp>
      <p:sp>
        <p:nvSpPr>
          <p:cNvPr id="55" name="Freeform 12"/>
          <p:cNvSpPr/>
          <p:nvPr/>
        </p:nvSpPr>
        <p:spPr>
          <a:xfrm>
            <a:off x="4300513" y="1858404"/>
            <a:ext cx="568430" cy="357940"/>
          </a:xfrm>
          <a:custGeom>
            <a:avLst/>
            <a:gdLst>
              <a:gd name="connsiteX0" fmla="*/ 0 w 525219"/>
              <a:gd name="connsiteY0" fmla="*/ 87538 h 525219"/>
              <a:gd name="connsiteX1" fmla="*/ 87538 w 525219"/>
              <a:gd name="connsiteY1" fmla="*/ 0 h 525219"/>
              <a:gd name="connsiteX2" fmla="*/ 437681 w 525219"/>
              <a:gd name="connsiteY2" fmla="*/ 0 h 525219"/>
              <a:gd name="connsiteX3" fmla="*/ 525219 w 525219"/>
              <a:gd name="connsiteY3" fmla="*/ 87538 h 525219"/>
              <a:gd name="connsiteX4" fmla="*/ 525219 w 525219"/>
              <a:gd name="connsiteY4" fmla="*/ 437681 h 525219"/>
              <a:gd name="connsiteX5" fmla="*/ 437681 w 525219"/>
              <a:gd name="connsiteY5" fmla="*/ 525219 h 525219"/>
              <a:gd name="connsiteX6" fmla="*/ 87538 w 525219"/>
              <a:gd name="connsiteY6" fmla="*/ 525219 h 525219"/>
              <a:gd name="connsiteX7" fmla="*/ 0 w 525219"/>
              <a:gd name="connsiteY7" fmla="*/ 437681 h 525219"/>
              <a:gd name="connsiteX8" fmla="*/ 0 w 525219"/>
              <a:gd name="connsiteY8" fmla="*/ 87538 h 525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5219" h="525219">
                <a:moveTo>
                  <a:pt x="0" y="87538"/>
                </a:moveTo>
                <a:cubicBezTo>
                  <a:pt x="0" y="39192"/>
                  <a:pt x="39192" y="0"/>
                  <a:pt x="87538" y="0"/>
                </a:cubicBezTo>
                <a:lnTo>
                  <a:pt x="437681" y="0"/>
                </a:lnTo>
                <a:cubicBezTo>
                  <a:pt x="486027" y="0"/>
                  <a:pt x="525219" y="39192"/>
                  <a:pt x="525219" y="87538"/>
                </a:cubicBezTo>
                <a:lnTo>
                  <a:pt x="525219" y="437681"/>
                </a:lnTo>
                <a:cubicBezTo>
                  <a:pt x="525219" y="486027"/>
                  <a:pt x="486027" y="525219"/>
                  <a:pt x="437681" y="525219"/>
                </a:cubicBezTo>
                <a:lnTo>
                  <a:pt x="87538" y="525219"/>
                </a:lnTo>
                <a:cubicBezTo>
                  <a:pt x="39192" y="525219"/>
                  <a:pt x="0" y="486027"/>
                  <a:pt x="0" y="437681"/>
                </a:cubicBezTo>
                <a:lnTo>
                  <a:pt x="0" y="87538"/>
                </a:lnTo>
                <a:close/>
              </a:path>
            </a:pathLst>
          </a:custGeom>
        </p:spPr>
        <p:style>
          <a:lnRef idx="1">
            <a:schemeClr val="accent5"/>
          </a:lnRef>
          <a:fillRef idx="3">
            <a:schemeClr val="accent5"/>
          </a:fillRef>
          <a:effectRef idx="2">
            <a:schemeClr val="accent5"/>
          </a:effectRef>
          <a:fontRef idx="minor">
            <a:schemeClr val="lt1"/>
          </a:fontRef>
        </p:style>
        <p:txBody>
          <a:bodyPr spcFirstLastPara="0" vert="horz" wrap="square" lIns="42089" tIns="42089" rIns="42089" bIns="42089" numCol="1" spcCol="1270" anchor="ctr" anchorCtr="0">
            <a:noAutofit/>
          </a:bodyPr>
          <a:lstStyle/>
          <a:p>
            <a:pPr algn="ctr" defTabSz="400041">
              <a:lnSpc>
                <a:spcPct val="90000"/>
              </a:lnSpc>
              <a:spcBef>
                <a:spcPct val="0"/>
              </a:spcBef>
              <a:spcAft>
                <a:spcPct val="35000"/>
              </a:spcAft>
            </a:pPr>
            <a:r>
              <a:rPr lang="tr-TR" sz="900" dirty="0" err="1" smtClean="0"/>
              <a:t>Sub-supplier</a:t>
            </a:r>
            <a:r>
              <a:rPr lang="tr-TR" sz="900" dirty="0" smtClean="0"/>
              <a:t> B</a:t>
            </a:r>
            <a:endParaRPr lang="tr-TR" sz="900" dirty="0"/>
          </a:p>
        </p:txBody>
      </p:sp>
      <p:cxnSp>
        <p:nvCxnSpPr>
          <p:cNvPr id="56" name="Düz Bağlayıcı 55"/>
          <p:cNvCxnSpPr>
            <a:stCxn id="48" idx="7"/>
          </p:cNvCxnSpPr>
          <p:nvPr/>
        </p:nvCxnSpPr>
        <p:spPr>
          <a:xfrm flipH="1">
            <a:off x="3988031" y="2902718"/>
            <a:ext cx="371446" cy="244798"/>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Düz Bağlayıcı 56"/>
          <p:cNvCxnSpPr/>
          <p:nvPr/>
        </p:nvCxnSpPr>
        <p:spPr>
          <a:xfrm>
            <a:off x="4690119" y="2952752"/>
            <a:ext cx="14744" cy="365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Düz Bağlayıcı 57"/>
          <p:cNvCxnSpPr/>
          <p:nvPr/>
        </p:nvCxnSpPr>
        <p:spPr>
          <a:xfrm>
            <a:off x="4578583" y="2186811"/>
            <a:ext cx="7800" cy="411678"/>
          </a:xfrm>
          <a:prstGeom prst="line">
            <a:avLst/>
          </a:prstGeom>
        </p:spPr>
        <p:style>
          <a:lnRef idx="1">
            <a:schemeClr val="accent1"/>
          </a:lnRef>
          <a:fillRef idx="0">
            <a:schemeClr val="accent1"/>
          </a:fillRef>
          <a:effectRef idx="0">
            <a:schemeClr val="accent1"/>
          </a:effectRef>
          <a:fontRef idx="minor">
            <a:schemeClr val="tx1"/>
          </a:fontRef>
        </p:style>
      </p:cxnSp>
      <p:sp>
        <p:nvSpPr>
          <p:cNvPr id="59" name="Freeform 12"/>
          <p:cNvSpPr/>
          <p:nvPr/>
        </p:nvSpPr>
        <p:spPr>
          <a:xfrm>
            <a:off x="5063049" y="3088590"/>
            <a:ext cx="568430" cy="357940"/>
          </a:xfrm>
          <a:custGeom>
            <a:avLst/>
            <a:gdLst>
              <a:gd name="connsiteX0" fmla="*/ 0 w 525219"/>
              <a:gd name="connsiteY0" fmla="*/ 87538 h 525219"/>
              <a:gd name="connsiteX1" fmla="*/ 87538 w 525219"/>
              <a:gd name="connsiteY1" fmla="*/ 0 h 525219"/>
              <a:gd name="connsiteX2" fmla="*/ 437681 w 525219"/>
              <a:gd name="connsiteY2" fmla="*/ 0 h 525219"/>
              <a:gd name="connsiteX3" fmla="*/ 525219 w 525219"/>
              <a:gd name="connsiteY3" fmla="*/ 87538 h 525219"/>
              <a:gd name="connsiteX4" fmla="*/ 525219 w 525219"/>
              <a:gd name="connsiteY4" fmla="*/ 437681 h 525219"/>
              <a:gd name="connsiteX5" fmla="*/ 437681 w 525219"/>
              <a:gd name="connsiteY5" fmla="*/ 525219 h 525219"/>
              <a:gd name="connsiteX6" fmla="*/ 87538 w 525219"/>
              <a:gd name="connsiteY6" fmla="*/ 525219 h 525219"/>
              <a:gd name="connsiteX7" fmla="*/ 0 w 525219"/>
              <a:gd name="connsiteY7" fmla="*/ 437681 h 525219"/>
              <a:gd name="connsiteX8" fmla="*/ 0 w 525219"/>
              <a:gd name="connsiteY8" fmla="*/ 87538 h 525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5219" h="525219">
                <a:moveTo>
                  <a:pt x="0" y="87538"/>
                </a:moveTo>
                <a:cubicBezTo>
                  <a:pt x="0" y="39192"/>
                  <a:pt x="39192" y="0"/>
                  <a:pt x="87538" y="0"/>
                </a:cubicBezTo>
                <a:lnTo>
                  <a:pt x="437681" y="0"/>
                </a:lnTo>
                <a:cubicBezTo>
                  <a:pt x="486027" y="0"/>
                  <a:pt x="525219" y="39192"/>
                  <a:pt x="525219" y="87538"/>
                </a:cubicBezTo>
                <a:lnTo>
                  <a:pt x="525219" y="437681"/>
                </a:lnTo>
                <a:cubicBezTo>
                  <a:pt x="525219" y="486027"/>
                  <a:pt x="486027" y="525219"/>
                  <a:pt x="437681" y="525219"/>
                </a:cubicBezTo>
                <a:lnTo>
                  <a:pt x="87538" y="525219"/>
                </a:lnTo>
                <a:cubicBezTo>
                  <a:pt x="39192" y="525219"/>
                  <a:pt x="0" y="486027"/>
                  <a:pt x="0" y="437681"/>
                </a:cubicBezTo>
                <a:lnTo>
                  <a:pt x="0" y="87538"/>
                </a:lnTo>
                <a:close/>
              </a:path>
            </a:pathLst>
          </a:custGeom>
        </p:spPr>
        <p:style>
          <a:lnRef idx="1">
            <a:schemeClr val="accent5"/>
          </a:lnRef>
          <a:fillRef idx="3">
            <a:schemeClr val="accent5"/>
          </a:fillRef>
          <a:effectRef idx="2">
            <a:schemeClr val="accent5"/>
          </a:effectRef>
          <a:fontRef idx="minor">
            <a:schemeClr val="lt1"/>
          </a:fontRef>
        </p:style>
        <p:txBody>
          <a:bodyPr spcFirstLastPara="0" vert="horz" wrap="square" lIns="42089" tIns="42089" rIns="42089" bIns="42089" numCol="1" spcCol="1270" anchor="ctr" anchorCtr="0">
            <a:noAutofit/>
          </a:bodyPr>
          <a:lstStyle/>
          <a:p>
            <a:pPr algn="ctr" defTabSz="400041">
              <a:lnSpc>
                <a:spcPct val="90000"/>
              </a:lnSpc>
              <a:spcBef>
                <a:spcPct val="0"/>
              </a:spcBef>
              <a:spcAft>
                <a:spcPct val="35000"/>
              </a:spcAft>
            </a:pPr>
            <a:r>
              <a:rPr lang="tr-TR" sz="900" dirty="0" smtClean="0"/>
              <a:t>TDZ</a:t>
            </a:r>
            <a:endParaRPr lang="tr-TR" sz="900" dirty="0"/>
          </a:p>
        </p:txBody>
      </p:sp>
      <p:cxnSp>
        <p:nvCxnSpPr>
          <p:cNvPr id="60" name="Düz Bağlayıcı 59"/>
          <p:cNvCxnSpPr>
            <a:stCxn id="48" idx="4"/>
            <a:endCxn id="59" idx="1"/>
          </p:cNvCxnSpPr>
          <p:nvPr/>
        </p:nvCxnSpPr>
        <p:spPr>
          <a:xfrm>
            <a:off x="5017794" y="2902718"/>
            <a:ext cx="271858" cy="188726"/>
          </a:xfrm>
          <a:prstGeom prst="line">
            <a:avLst/>
          </a:prstGeom>
        </p:spPr>
        <p:style>
          <a:lnRef idx="1">
            <a:schemeClr val="accent1"/>
          </a:lnRef>
          <a:fillRef idx="0">
            <a:schemeClr val="accent1"/>
          </a:fillRef>
          <a:effectRef idx="0">
            <a:schemeClr val="accent1"/>
          </a:effectRef>
          <a:fontRef idx="minor">
            <a:schemeClr val="tx1"/>
          </a:fontRef>
        </p:style>
      </p:cxnSp>
      <p:sp>
        <p:nvSpPr>
          <p:cNvPr id="61" name="Oval 60"/>
          <p:cNvSpPr/>
          <p:nvPr/>
        </p:nvSpPr>
        <p:spPr>
          <a:xfrm>
            <a:off x="5985199" y="2405904"/>
            <a:ext cx="784806" cy="461364"/>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tr-TR" sz="900" dirty="0" err="1" smtClean="0"/>
              <a:t>Funder</a:t>
            </a:r>
            <a:endParaRPr lang="tr-TR" sz="900" dirty="0"/>
          </a:p>
        </p:txBody>
      </p:sp>
      <p:cxnSp>
        <p:nvCxnSpPr>
          <p:cNvPr id="62" name="Düz Bağlayıcı 61"/>
          <p:cNvCxnSpPr/>
          <p:nvPr/>
        </p:nvCxnSpPr>
        <p:spPr>
          <a:xfrm flipV="1">
            <a:off x="5056852" y="2532378"/>
            <a:ext cx="590644" cy="117369"/>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Düz Bağlayıcı 62"/>
          <p:cNvCxnSpPr/>
          <p:nvPr/>
        </p:nvCxnSpPr>
        <p:spPr>
          <a:xfrm>
            <a:off x="4997983" y="2660527"/>
            <a:ext cx="973976" cy="42750"/>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Düz Bağlayıcı 63"/>
          <p:cNvCxnSpPr/>
          <p:nvPr/>
        </p:nvCxnSpPr>
        <p:spPr>
          <a:xfrm flipV="1">
            <a:off x="5010452" y="2206395"/>
            <a:ext cx="468244" cy="466140"/>
          </a:xfrm>
          <a:prstGeom prst="line">
            <a:avLst/>
          </a:prstGeom>
        </p:spPr>
        <p:style>
          <a:lnRef idx="1">
            <a:schemeClr val="accent1"/>
          </a:lnRef>
          <a:fillRef idx="0">
            <a:schemeClr val="accent1"/>
          </a:fillRef>
          <a:effectRef idx="0">
            <a:schemeClr val="accent1"/>
          </a:effectRef>
          <a:fontRef idx="minor">
            <a:schemeClr val="tx1"/>
          </a:fontRef>
        </p:style>
      </p:cxnSp>
      <p:grpSp>
        <p:nvGrpSpPr>
          <p:cNvPr id="38" name="Grup 37"/>
          <p:cNvGrpSpPr/>
          <p:nvPr/>
        </p:nvGrpSpPr>
        <p:grpSpPr>
          <a:xfrm rot="16200000">
            <a:off x="3737297" y="4188346"/>
            <a:ext cx="1786618" cy="1768932"/>
            <a:chOff x="467545" y="2256757"/>
            <a:chExt cx="3395179" cy="1617553"/>
          </a:xfrm>
        </p:grpSpPr>
        <p:sp>
          <p:nvSpPr>
            <p:cNvPr id="39" name="Serbest Form 38"/>
            <p:cNvSpPr/>
            <p:nvPr/>
          </p:nvSpPr>
          <p:spPr>
            <a:xfrm>
              <a:off x="1962828" y="2256757"/>
              <a:ext cx="1899896" cy="1617553"/>
            </a:xfrm>
            <a:custGeom>
              <a:avLst/>
              <a:gdLst>
                <a:gd name="connsiteX0" fmla="*/ 0 w 2171782"/>
                <a:gd name="connsiteY0" fmla="*/ 371296 h 2970365"/>
                <a:gd name="connsiteX1" fmla="*/ 1085891 w 2171782"/>
                <a:gd name="connsiteY1" fmla="*/ 371296 h 2970365"/>
                <a:gd name="connsiteX2" fmla="*/ 1085891 w 2171782"/>
                <a:gd name="connsiteY2" fmla="*/ 0 h 2970365"/>
                <a:gd name="connsiteX3" fmla="*/ 2171782 w 2171782"/>
                <a:gd name="connsiteY3" fmla="*/ 1485183 h 2970365"/>
                <a:gd name="connsiteX4" fmla="*/ 1085891 w 2171782"/>
                <a:gd name="connsiteY4" fmla="*/ 2970365 h 2970365"/>
                <a:gd name="connsiteX5" fmla="*/ 1085891 w 2171782"/>
                <a:gd name="connsiteY5" fmla="*/ 2599069 h 2970365"/>
                <a:gd name="connsiteX6" fmla="*/ 0 w 2171782"/>
                <a:gd name="connsiteY6" fmla="*/ 2599069 h 2970365"/>
                <a:gd name="connsiteX7" fmla="*/ 0 w 2171782"/>
                <a:gd name="connsiteY7" fmla="*/ 371296 h 2970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71782" h="2970365">
                  <a:moveTo>
                    <a:pt x="0" y="371296"/>
                  </a:moveTo>
                  <a:lnTo>
                    <a:pt x="1085891" y="371296"/>
                  </a:lnTo>
                  <a:lnTo>
                    <a:pt x="1085891" y="0"/>
                  </a:lnTo>
                  <a:lnTo>
                    <a:pt x="2171782" y="1485183"/>
                  </a:lnTo>
                  <a:lnTo>
                    <a:pt x="1085891" y="2970365"/>
                  </a:lnTo>
                  <a:lnTo>
                    <a:pt x="1085891" y="2599069"/>
                  </a:lnTo>
                  <a:lnTo>
                    <a:pt x="0" y="2599069"/>
                  </a:lnTo>
                  <a:lnTo>
                    <a:pt x="0" y="371296"/>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vert" wrap="square" lIns="9049" tIns="287521" rIns="619863" bIns="287521" numCol="1" spcCol="1270" anchor="t" anchorCtr="0">
              <a:noAutofit/>
            </a:bodyPr>
            <a:lstStyle/>
            <a:p>
              <a:pPr marL="128585" lvl="1" indent="-128585" defTabSz="633397">
                <a:lnSpc>
                  <a:spcPct val="90000"/>
                </a:lnSpc>
                <a:spcBef>
                  <a:spcPct val="0"/>
                </a:spcBef>
                <a:spcAft>
                  <a:spcPct val="15000"/>
                </a:spcAft>
                <a:buFont typeface="Arial"/>
                <a:buChar char="•"/>
              </a:pPr>
              <a:r>
                <a:rPr lang="tr-TR" sz="900" dirty="0" smtClean="0"/>
                <a:t>TÜBİTAK PROGRAMS</a:t>
              </a:r>
            </a:p>
            <a:p>
              <a:pPr marL="128585" lvl="1" indent="-128585" defTabSz="633397">
                <a:lnSpc>
                  <a:spcPct val="90000"/>
                </a:lnSpc>
                <a:spcBef>
                  <a:spcPct val="0"/>
                </a:spcBef>
                <a:spcAft>
                  <a:spcPct val="15000"/>
                </a:spcAft>
                <a:buFont typeface="Arial"/>
                <a:buChar char="•"/>
              </a:pPr>
              <a:r>
                <a:rPr lang="tr-TR" sz="900" dirty="0" err="1" smtClean="0"/>
                <a:t>Other</a:t>
              </a:r>
              <a:r>
                <a:rPr lang="tr-TR" sz="900" dirty="0" smtClean="0"/>
                <a:t> </a:t>
              </a:r>
              <a:r>
                <a:rPr lang="tr-TR" sz="900" dirty="0" err="1" smtClean="0"/>
                <a:t>public</a:t>
              </a:r>
              <a:r>
                <a:rPr lang="tr-TR" sz="900" dirty="0" smtClean="0"/>
                <a:t> </a:t>
              </a:r>
              <a:r>
                <a:rPr lang="tr-TR" sz="900" dirty="0" err="1" smtClean="0"/>
                <a:t>supports</a:t>
              </a:r>
              <a:endParaRPr lang="tr-TR" sz="900" dirty="0"/>
            </a:p>
            <a:p>
              <a:pPr marL="0" lvl="1" defTabSz="633397">
                <a:lnSpc>
                  <a:spcPct val="90000"/>
                </a:lnSpc>
                <a:spcBef>
                  <a:spcPct val="0"/>
                </a:spcBef>
                <a:spcAft>
                  <a:spcPct val="15000"/>
                </a:spcAft>
              </a:pPr>
              <a:r>
                <a:rPr lang="tr-TR" sz="900" dirty="0"/>
                <a:t> </a:t>
              </a:r>
            </a:p>
          </p:txBody>
        </p:sp>
        <p:sp>
          <p:nvSpPr>
            <p:cNvPr id="65" name="Serbest Form 64"/>
            <p:cNvSpPr/>
            <p:nvPr/>
          </p:nvSpPr>
          <p:spPr>
            <a:xfrm>
              <a:off x="467545" y="2256760"/>
              <a:ext cx="1447855" cy="1507860"/>
            </a:xfrm>
            <a:custGeom>
              <a:avLst/>
              <a:gdLst>
                <a:gd name="connsiteX0" fmla="*/ 0 w 1447855"/>
                <a:gd name="connsiteY0" fmla="*/ 241314 h 2970365"/>
                <a:gd name="connsiteX1" fmla="*/ 241314 w 1447855"/>
                <a:gd name="connsiteY1" fmla="*/ 0 h 2970365"/>
                <a:gd name="connsiteX2" fmla="*/ 1206541 w 1447855"/>
                <a:gd name="connsiteY2" fmla="*/ 0 h 2970365"/>
                <a:gd name="connsiteX3" fmla="*/ 1447855 w 1447855"/>
                <a:gd name="connsiteY3" fmla="*/ 241314 h 2970365"/>
                <a:gd name="connsiteX4" fmla="*/ 1447855 w 1447855"/>
                <a:gd name="connsiteY4" fmla="*/ 2729051 h 2970365"/>
                <a:gd name="connsiteX5" fmla="*/ 1206541 w 1447855"/>
                <a:gd name="connsiteY5" fmla="*/ 2970365 h 2970365"/>
                <a:gd name="connsiteX6" fmla="*/ 241314 w 1447855"/>
                <a:gd name="connsiteY6" fmla="*/ 2970365 h 2970365"/>
                <a:gd name="connsiteX7" fmla="*/ 0 w 1447855"/>
                <a:gd name="connsiteY7" fmla="*/ 2729051 h 2970365"/>
                <a:gd name="connsiteX8" fmla="*/ 0 w 1447855"/>
                <a:gd name="connsiteY8" fmla="*/ 241314 h 2970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47855" h="2970365">
                  <a:moveTo>
                    <a:pt x="0" y="241314"/>
                  </a:moveTo>
                  <a:cubicBezTo>
                    <a:pt x="0" y="108040"/>
                    <a:pt x="108040" y="0"/>
                    <a:pt x="241314" y="0"/>
                  </a:cubicBezTo>
                  <a:lnTo>
                    <a:pt x="1206541" y="0"/>
                  </a:lnTo>
                  <a:cubicBezTo>
                    <a:pt x="1339815" y="0"/>
                    <a:pt x="1447855" y="108040"/>
                    <a:pt x="1447855" y="241314"/>
                  </a:cubicBezTo>
                  <a:lnTo>
                    <a:pt x="1447855" y="2729051"/>
                  </a:lnTo>
                  <a:cubicBezTo>
                    <a:pt x="1447855" y="2862325"/>
                    <a:pt x="1339815" y="2970365"/>
                    <a:pt x="1206541" y="2970365"/>
                  </a:cubicBezTo>
                  <a:lnTo>
                    <a:pt x="241314" y="2970365"/>
                  </a:lnTo>
                  <a:cubicBezTo>
                    <a:pt x="108040" y="2970365"/>
                    <a:pt x="0" y="2862325"/>
                    <a:pt x="0" y="2729051"/>
                  </a:cubicBezTo>
                  <a:lnTo>
                    <a:pt x="0" y="241314"/>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vert" wrap="square" lIns="110159" tIns="81584" rIns="110159" bIns="81584" numCol="1" spcCol="1270" anchor="ctr" anchorCtr="0">
              <a:noAutofit/>
            </a:bodyPr>
            <a:lstStyle/>
            <a:p>
              <a:pPr algn="ctr" defTabSz="666734">
                <a:lnSpc>
                  <a:spcPct val="90000"/>
                </a:lnSpc>
                <a:spcBef>
                  <a:spcPct val="0"/>
                </a:spcBef>
                <a:spcAft>
                  <a:spcPct val="35000"/>
                </a:spcAft>
              </a:pPr>
              <a:r>
                <a:rPr lang="tr-TR" sz="1351" dirty="0" smtClean="0"/>
                <a:t>PROJECT SUPPORTS</a:t>
              </a:r>
              <a:endParaRPr lang="tr-TR" sz="900" dirty="0"/>
            </a:p>
          </p:txBody>
        </p:sp>
      </p:grpSp>
      <p:sp>
        <p:nvSpPr>
          <p:cNvPr id="66" name="Akış Çizelgesi: İşlem 65"/>
          <p:cNvSpPr/>
          <p:nvPr/>
        </p:nvSpPr>
        <p:spPr>
          <a:xfrm>
            <a:off x="8156981" y="3691004"/>
            <a:ext cx="1424239" cy="258030"/>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tr-TR" sz="900" dirty="0" smtClean="0"/>
              <a:t>Strategic </a:t>
            </a:r>
            <a:r>
              <a:rPr lang="tr-TR" sz="900" dirty="0" err="1" smtClean="0"/>
              <a:t>collaborations</a:t>
            </a:r>
            <a:endParaRPr lang="tr-TR" sz="900" dirty="0"/>
          </a:p>
        </p:txBody>
      </p:sp>
      <p:sp>
        <p:nvSpPr>
          <p:cNvPr id="67" name="Akış Çizelgesi: İşlem 66"/>
          <p:cNvSpPr/>
          <p:nvPr/>
        </p:nvSpPr>
        <p:spPr>
          <a:xfrm>
            <a:off x="8193896" y="4158352"/>
            <a:ext cx="1387323" cy="250600"/>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tr-TR" sz="900" dirty="0" smtClean="0"/>
              <a:t>Strategic </a:t>
            </a:r>
            <a:r>
              <a:rPr lang="tr-TR" sz="900" dirty="0" err="1" smtClean="0"/>
              <a:t>product</a:t>
            </a:r>
            <a:endParaRPr lang="tr-TR" sz="900" dirty="0"/>
          </a:p>
        </p:txBody>
      </p:sp>
      <p:cxnSp>
        <p:nvCxnSpPr>
          <p:cNvPr id="68" name="Düz Ok Bağlayıcısı 67"/>
          <p:cNvCxnSpPr>
            <a:cxnSpLocks/>
          </p:cNvCxnSpPr>
          <p:nvPr/>
        </p:nvCxnSpPr>
        <p:spPr>
          <a:xfrm>
            <a:off x="6412940" y="3298890"/>
            <a:ext cx="1654279" cy="550109"/>
          </a:xfrm>
          <a:prstGeom prst="straightConnector1">
            <a:avLst/>
          </a:prstGeom>
          <a:ln w="44450">
            <a:tailEnd type="arrow"/>
          </a:ln>
        </p:spPr>
        <p:style>
          <a:lnRef idx="1">
            <a:schemeClr val="accent1"/>
          </a:lnRef>
          <a:fillRef idx="0">
            <a:schemeClr val="accent1"/>
          </a:fillRef>
          <a:effectRef idx="0">
            <a:schemeClr val="accent1"/>
          </a:effectRef>
          <a:fontRef idx="minor">
            <a:schemeClr val="tx1"/>
          </a:fontRef>
        </p:style>
      </p:cxnSp>
      <p:cxnSp>
        <p:nvCxnSpPr>
          <p:cNvPr id="69" name="Düz Ok Bağlayıcısı 68"/>
          <p:cNvCxnSpPr>
            <a:cxnSpLocks/>
          </p:cNvCxnSpPr>
          <p:nvPr/>
        </p:nvCxnSpPr>
        <p:spPr>
          <a:xfrm flipH="1" flipV="1">
            <a:off x="6280668" y="3578331"/>
            <a:ext cx="1816928" cy="756277"/>
          </a:xfrm>
          <a:prstGeom prst="straightConnector1">
            <a:avLst/>
          </a:prstGeom>
          <a:ln w="44450">
            <a:headEnd type="arrow"/>
            <a:tailEnd type="none"/>
          </a:ln>
        </p:spPr>
        <p:style>
          <a:lnRef idx="1">
            <a:schemeClr val="accent1"/>
          </a:lnRef>
          <a:fillRef idx="0">
            <a:schemeClr val="accent1"/>
          </a:fillRef>
          <a:effectRef idx="0">
            <a:schemeClr val="accent1"/>
          </a:effectRef>
          <a:fontRef idx="minor">
            <a:schemeClr val="tx1"/>
          </a:fontRef>
        </p:style>
      </p:cxnSp>
      <p:sp>
        <p:nvSpPr>
          <p:cNvPr id="72" name="Oval 71"/>
          <p:cNvSpPr/>
          <p:nvPr/>
        </p:nvSpPr>
        <p:spPr>
          <a:xfrm>
            <a:off x="4977710" y="1869279"/>
            <a:ext cx="576833" cy="461364"/>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tr-TR" sz="900" dirty="0" smtClean="0"/>
              <a:t>SME</a:t>
            </a:r>
            <a:endParaRPr lang="tr-TR" sz="900" dirty="0"/>
          </a:p>
        </p:txBody>
      </p:sp>
      <p:sp>
        <p:nvSpPr>
          <p:cNvPr id="73" name="Oval 72"/>
          <p:cNvSpPr/>
          <p:nvPr/>
        </p:nvSpPr>
        <p:spPr>
          <a:xfrm>
            <a:off x="5690163" y="2646595"/>
            <a:ext cx="576833" cy="461364"/>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tr-TR" sz="900" dirty="0" smtClean="0"/>
              <a:t>SME</a:t>
            </a:r>
            <a:endParaRPr lang="tr-TR" sz="900" dirty="0"/>
          </a:p>
        </p:txBody>
      </p:sp>
      <p:sp>
        <p:nvSpPr>
          <p:cNvPr id="74" name="Oval 73"/>
          <p:cNvSpPr/>
          <p:nvPr/>
        </p:nvSpPr>
        <p:spPr>
          <a:xfrm>
            <a:off x="4912208" y="1510178"/>
            <a:ext cx="637541" cy="483349"/>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tr-TR" sz="900" dirty="0" err="1" smtClean="0"/>
              <a:t>Univ</a:t>
            </a:r>
            <a:r>
              <a:rPr lang="tr-TR" sz="900" dirty="0" smtClean="0"/>
              <a:t>.</a:t>
            </a:r>
            <a:endParaRPr lang="tr-TR" sz="900" dirty="0"/>
          </a:p>
        </p:txBody>
      </p:sp>
    </p:spTree>
    <p:extLst>
      <p:ext uri="{BB962C8B-B14F-4D97-AF65-F5344CB8AC3E}">
        <p14:creationId xmlns:p14="http://schemas.microsoft.com/office/powerpoint/2010/main" val="14860621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2644" y="1"/>
            <a:ext cx="10515600" cy="955964"/>
          </a:xfrm>
        </p:spPr>
        <p:txBody>
          <a:bodyPr/>
          <a:lstStyle/>
          <a:p>
            <a:r>
              <a:rPr lang="en-US" sz="3200" b="1" dirty="0" smtClean="0">
                <a:solidFill>
                  <a:srgbClr val="FF0000"/>
                </a:solidFill>
              </a:rPr>
              <a:t>SAYEM Coordinator Firm</a:t>
            </a:r>
            <a:endParaRPr lang="en-US" sz="3200" b="1" dirty="0">
              <a:solidFill>
                <a:srgbClr val="FF0000"/>
              </a:solidFill>
            </a:endParaRP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2798937820"/>
              </p:ext>
            </p:extLst>
          </p:nvPr>
        </p:nvGraphicFramePr>
        <p:xfrm>
          <a:off x="1268756" y="1082342"/>
          <a:ext cx="9360451" cy="50622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628967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79516" y="148999"/>
            <a:ext cx="10515600" cy="673962"/>
          </a:xfrm>
        </p:spPr>
        <p:txBody>
          <a:bodyPr>
            <a:normAutofit fontScale="90000"/>
          </a:bodyPr>
          <a:lstStyle/>
          <a:p>
            <a:r>
              <a:rPr lang="en-US" dirty="0" smtClean="0">
                <a:solidFill>
                  <a:srgbClr val="FF0000"/>
                </a:solidFill>
              </a:rPr>
              <a:t>Expected SAYEM Members</a:t>
            </a:r>
            <a:endParaRPr lang="en-US" dirty="0">
              <a:solidFill>
                <a:srgbClr val="FF0000"/>
              </a:solidFill>
            </a:endParaRPr>
          </a:p>
        </p:txBody>
      </p:sp>
      <p:grpSp>
        <p:nvGrpSpPr>
          <p:cNvPr id="5" name="Grup 4"/>
          <p:cNvGrpSpPr/>
          <p:nvPr/>
        </p:nvGrpSpPr>
        <p:grpSpPr>
          <a:xfrm>
            <a:off x="3610984" y="1046744"/>
            <a:ext cx="4970033" cy="4764511"/>
            <a:chOff x="6510942" y="148890"/>
            <a:chExt cx="4970033" cy="4764511"/>
          </a:xfr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16200000" scaled="1"/>
            <a:tileRect/>
          </a:gradFill>
          <a:scene3d>
            <a:camera prst="orthographicFront"/>
            <a:lightRig rig="flat" dir="t"/>
          </a:scene3d>
        </p:grpSpPr>
        <p:sp>
          <p:nvSpPr>
            <p:cNvPr id="6" name="Dikdörtgen 5"/>
            <p:cNvSpPr/>
            <p:nvPr/>
          </p:nvSpPr>
          <p:spPr>
            <a:xfrm>
              <a:off x="6510942" y="148890"/>
              <a:ext cx="4970033" cy="4764511"/>
            </a:xfrm>
            <a:prstGeom prst="rect">
              <a:avLst/>
            </a:prstGeom>
            <a:grpFill/>
            <a:sp3d prstMaterial="dkEdge">
              <a:bevelT w="8200" h="38100"/>
            </a:sp3d>
          </p:spPr>
          <p:style>
            <a:lnRef idx="0">
              <a:schemeClr val="lt1">
                <a:hueOff val="0"/>
                <a:satOff val="0"/>
                <a:lumOff val="0"/>
                <a:alphaOff val="0"/>
              </a:schemeClr>
            </a:lnRef>
            <a:fillRef idx="2">
              <a:schemeClr val="accent1">
                <a:alpha val="90000"/>
                <a:hueOff val="0"/>
                <a:satOff val="0"/>
                <a:lumOff val="0"/>
                <a:alphaOff val="-40000"/>
              </a:schemeClr>
            </a:fillRef>
            <a:effectRef idx="1">
              <a:schemeClr val="accent1">
                <a:alpha val="90000"/>
                <a:hueOff val="0"/>
                <a:satOff val="0"/>
                <a:lumOff val="0"/>
                <a:alphaOff val="-40000"/>
              </a:schemeClr>
            </a:effectRef>
            <a:fontRef idx="minor">
              <a:schemeClr val="dk1"/>
            </a:fontRef>
          </p:style>
        </p:sp>
        <p:sp>
          <p:nvSpPr>
            <p:cNvPr id="7" name="Metin kutusu 6"/>
            <p:cNvSpPr txBox="1"/>
            <p:nvPr/>
          </p:nvSpPr>
          <p:spPr>
            <a:xfrm>
              <a:off x="6510942" y="148890"/>
              <a:ext cx="4970033" cy="4764511"/>
            </a:xfrm>
            <a:prstGeom prst="rect">
              <a:avLst/>
            </a:prstGeom>
            <a:grpFill/>
            <a:sp3d/>
          </p:spPr>
          <p:style>
            <a:lnRef idx="0">
              <a:scrgbClr r="0" g="0" b="0"/>
            </a:lnRef>
            <a:fillRef idx="0">
              <a:scrgbClr r="0" g="0" b="0"/>
            </a:fillRef>
            <a:effectRef idx="0">
              <a:scrgbClr r="0" g="0" b="0"/>
            </a:effectRef>
            <a:fontRef idx="minor">
              <a:schemeClr val="dk1"/>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effectLst/>
                  <a:latin typeface="Calibri" panose="020F0502020204030204" pitchFamily="34" charset="0"/>
                  <a:ea typeface="ヒラギノ角ゴ Pro W3" charset="0"/>
                  <a:cs typeface="Calibri" panose="020F0502020204030204" pitchFamily="34" charset="0"/>
                </a:rPr>
                <a:t>Coordinator firm</a:t>
              </a:r>
            </a:p>
            <a:p>
              <a:pPr lvl="0" algn="ctr" defTabSz="889000">
                <a:lnSpc>
                  <a:spcPct val="90000"/>
                </a:lnSpc>
                <a:spcBef>
                  <a:spcPct val="0"/>
                </a:spcBef>
                <a:spcAft>
                  <a:spcPct val="35000"/>
                </a:spcAft>
              </a:pPr>
              <a:r>
                <a:rPr lang="en-US" sz="2000" dirty="0" smtClean="0">
                  <a:latin typeface="Calibri" panose="020F0502020204030204" pitchFamily="34" charset="0"/>
                  <a:ea typeface="ヒラギノ角ゴ Pro W3" charset="0"/>
                  <a:cs typeface="Calibri" panose="020F0502020204030204" pitchFamily="34" charset="0"/>
                </a:rPr>
                <a:t>+</a:t>
              </a:r>
              <a:endParaRPr lang="en-US" sz="2000" kern="1200" dirty="0" smtClean="0">
                <a:effectLst/>
                <a:latin typeface="Calibri" panose="020F0502020204030204" pitchFamily="34" charset="0"/>
                <a:ea typeface="ヒラギノ角ゴ Pro W3" charset="0"/>
                <a:cs typeface="Calibri" panose="020F0502020204030204" pitchFamily="34" charset="0"/>
              </a:endParaRPr>
            </a:p>
            <a:p>
              <a:pPr algn="ctr" defTabSz="889000">
                <a:lnSpc>
                  <a:spcPct val="90000"/>
                </a:lnSpc>
                <a:spcBef>
                  <a:spcPct val="0"/>
                </a:spcBef>
                <a:spcAft>
                  <a:spcPct val="35000"/>
                </a:spcAft>
              </a:pPr>
              <a:r>
                <a:rPr lang="en-US" sz="2000" dirty="0" smtClean="0">
                  <a:latin typeface="Calibri" panose="020F0502020204030204" pitchFamily="34" charset="0"/>
                  <a:ea typeface="ヒラギノ角ゴ Pro W3" charset="0"/>
                  <a:cs typeface="Calibri" panose="020F0502020204030204" pitchFamily="34" charset="0"/>
                </a:rPr>
                <a:t>………………………………………………………………………</a:t>
              </a:r>
            </a:p>
            <a:p>
              <a:pPr lvl="0" algn="ctr" defTabSz="889000">
                <a:lnSpc>
                  <a:spcPct val="90000"/>
                </a:lnSpc>
                <a:spcBef>
                  <a:spcPct val="0"/>
                </a:spcBef>
                <a:spcAft>
                  <a:spcPct val="35000"/>
                </a:spcAft>
              </a:pPr>
              <a:endParaRPr lang="en-US" sz="2000" kern="1200" dirty="0" smtClean="0">
                <a:effectLst/>
                <a:latin typeface="Calibri" panose="020F0502020204030204" pitchFamily="34" charset="0"/>
                <a:ea typeface="ヒラギノ角ゴ Pro W3" charset="0"/>
                <a:cs typeface="Calibri" panose="020F0502020204030204" pitchFamily="34" charset="0"/>
              </a:endParaRPr>
            </a:p>
            <a:p>
              <a:pPr lvl="0" algn="ctr" defTabSz="889000">
                <a:lnSpc>
                  <a:spcPct val="90000"/>
                </a:lnSpc>
                <a:spcBef>
                  <a:spcPct val="0"/>
                </a:spcBef>
                <a:spcAft>
                  <a:spcPct val="35000"/>
                </a:spcAft>
              </a:pPr>
              <a:r>
                <a:rPr lang="en-US" sz="2000" kern="1200" dirty="0" smtClean="0">
                  <a:effectLst/>
                  <a:latin typeface="Calibri" panose="020F0502020204030204" pitchFamily="34" charset="0"/>
                  <a:ea typeface="ヒラギノ角ゴ Pro W3" charset="0"/>
                  <a:cs typeface="Calibri" panose="020F0502020204030204" pitchFamily="34" charset="0"/>
                </a:rPr>
                <a:t>University</a:t>
              </a:r>
            </a:p>
            <a:p>
              <a:pPr lvl="0" algn="ctr" defTabSz="889000">
                <a:lnSpc>
                  <a:spcPct val="90000"/>
                </a:lnSpc>
                <a:spcBef>
                  <a:spcPct val="0"/>
                </a:spcBef>
                <a:spcAft>
                  <a:spcPct val="35000"/>
                </a:spcAft>
              </a:pPr>
              <a:r>
                <a:rPr lang="en-US" sz="2000" kern="1200" dirty="0" smtClean="0">
                  <a:effectLst/>
                  <a:latin typeface="Calibri" panose="020F0502020204030204" pitchFamily="34" charset="0"/>
                  <a:ea typeface="ヒラギノ角ゴ Pro W3" charset="0"/>
                  <a:cs typeface="Calibri" panose="020F0502020204030204" pitchFamily="34" charset="0"/>
                </a:rPr>
                <a:t>Technology Development</a:t>
              </a:r>
              <a:r>
                <a:rPr lang="en-US" sz="2000" dirty="0" smtClean="0">
                  <a:latin typeface="Calibri" panose="020F0502020204030204" pitchFamily="34" charset="0"/>
                  <a:ea typeface="ヒラギノ角ゴ Pro W3" charset="0"/>
                  <a:cs typeface="Calibri" panose="020F0502020204030204" pitchFamily="34" charset="0"/>
                </a:rPr>
                <a:t> Zones, </a:t>
              </a:r>
              <a:r>
                <a:rPr lang="en-US" sz="2000" kern="1200" dirty="0" smtClean="0">
                  <a:effectLst/>
                  <a:latin typeface="Calibri" panose="020F0502020204030204" pitchFamily="34" charset="0"/>
                  <a:ea typeface="ヒラギノ角ゴ Pro W3" charset="0"/>
                  <a:cs typeface="Calibri" panose="020F0502020204030204" pitchFamily="34" charset="0"/>
                </a:rPr>
                <a:t>TTO</a:t>
              </a:r>
            </a:p>
            <a:p>
              <a:pPr lvl="0" algn="ctr" defTabSz="889000">
                <a:lnSpc>
                  <a:spcPct val="90000"/>
                </a:lnSpc>
                <a:spcBef>
                  <a:spcPct val="0"/>
                </a:spcBef>
                <a:spcAft>
                  <a:spcPct val="35000"/>
                </a:spcAft>
              </a:pPr>
              <a:r>
                <a:rPr lang="en-US" sz="2000" kern="1200" dirty="0" smtClean="0">
                  <a:effectLst/>
                  <a:latin typeface="Calibri" panose="020F0502020204030204" pitchFamily="34" charset="0"/>
                  <a:ea typeface="ヒラギノ角ゴ Pro W3" charset="0"/>
                  <a:cs typeface="Calibri" panose="020F0502020204030204" pitchFamily="34" charset="0"/>
                </a:rPr>
                <a:t>Related sub-supplier SME’s</a:t>
              </a:r>
            </a:p>
            <a:p>
              <a:pPr lvl="0" algn="ctr" defTabSz="889000">
                <a:lnSpc>
                  <a:spcPct val="90000"/>
                </a:lnSpc>
                <a:spcBef>
                  <a:spcPct val="0"/>
                </a:spcBef>
                <a:spcAft>
                  <a:spcPct val="35000"/>
                </a:spcAft>
              </a:pPr>
              <a:r>
                <a:rPr lang="en-US" sz="2000" dirty="0" smtClean="0">
                  <a:latin typeface="Calibri" panose="020F0502020204030204" pitchFamily="34" charset="0"/>
                  <a:cs typeface="Calibri" panose="020F0502020204030204" pitchFamily="34" charset="0"/>
                </a:rPr>
                <a:t>S</a:t>
              </a:r>
              <a:r>
                <a:rPr lang="en-US" sz="2000" kern="1200" dirty="0" smtClean="0">
                  <a:effectLst/>
                  <a:latin typeface="Calibri" panose="020F0502020204030204" pitchFamily="34" charset="0"/>
                  <a:cs typeface="Calibri" panose="020F0502020204030204" pitchFamily="34" charset="0"/>
                </a:rPr>
                <a:t>tart-up</a:t>
              </a:r>
              <a:r>
                <a:rPr lang="en-US" sz="2000" kern="1200" dirty="0" smtClean="0">
                  <a:effectLst/>
                  <a:latin typeface="Calibri" panose="020F0502020204030204" pitchFamily="34" charset="0"/>
                  <a:ea typeface="ヒラギノ角ゴ Pro W3" charset="0"/>
                  <a:cs typeface="Calibri" panose="020F0502020204030204" pitchFamily="34" charset="0"/>
                </a:rPr>
                <a:t> </a:t>
              </a:r>
              <a:r>
                <a:rPr lang="en-US" sz="2000" dirty="0" smtClean="0">
                  <a:latin typeface="Calibri" panose="020F0502020204030204" pitchFamily="34" charset="0"/>
                  <a:ea typeface="ヒラギノ角ゴ Pro W3" charset="0"/>
                  <a:cs typeface="Calibri" panose="020F0502020204030204" pitchFamily="34" charset="0"/>
                </a:rPr>
                <a:t>firms</a:t>
              </a:r>
              <a:endParaRPr lang="en-US" sz="2000" kern="1200" dirty="0" smtClean="0">
                <a:effectLst/>
                <a:latin typeface="Calibri" panose="020F0502020204030204" pitchFamily="34" charset="0"/>
                <a:ea typeface="ヒラギノ角ゴ Pro W3" charset="0"/>
                <a:cs typeface="Calibri" panose="020F0502020204030204" pitchFamily="34" charset="0"/>
              </a:endParaRPr>
            </a:p>
            <a:p>
              <a:pPr lvl="0" algn="ctr" defTabSz="889000">
                <a:lnSpc>
                  <a:spcPct val="90000"/>
                </a:lnSpc>
                <a:spcBef>
                  <a:spcPct val="0"/>
                </a:spcBef>
                <a:spcAft>
                  <a:spcPct val="35000"/>
                </a:spcAft>
              </a:pPr>
              <a:r>
                <a:rPr lang="en-US" sz="2000" kern="1200" dirty="0" smtClean="0">
                  <a:effectLst/>
                  <a:latin typeface="Calibri" panose="020F0502020204030204" pitchFamily="34" charset="0"/>
                  <a:ea typeface="ヒラギノ角ゴ Pro W3" charset="0"/>
                  <a:cs typeface="Calibri" panose="020F0502020204030204" pitchFamily="34" charset="0"/>
                </a:rPr>
                <a:t>Non-government </a:t>
              </a:r>
              <a:r>
                <a:rPr lang="en-US" sz="2000" kern="1200" dirty="0" err="1" smtClean="0">
                  <a:effectLst/>
                  <a:latin typeface="Calibri" panose="020F0502020204030204" pitchFamily="34" charset="0"/>
                  <a:ea typeface="ヒラギノ角ゴ Pro W3" charset="0"/>
                  <a:cs typeface="Calibri" panose="020F0502020204030204" pitchFamily="34" charset="0"/>
                </a:rPr>
                <a:t>organi</a:t>
              </a:r>
              <a:r>
                <a:rPr lang="tr-TR" sz="2000" kern="1200" dirty="0" smtClean="0">
                  <a:effectLst/>
                  <a:latin typeface="Calibri" panose="020F0502020204030204" pitchFamily="34" charset="0"/>
                  <a:ea typeface="ヒラギノ角ゴ Pro W3" charset="0"/>
                  <a:cs typeface="Calibri" panose="020F0502020204030204" pitchFamily="34" charset="0"/>
                </a:rPr>
                <a:t>z</a:t>
              </a:r>
              <a:r>
                <a:rPr lang="en-US" sz="2000" kern="1200" dirty="0" err="1" smtClean="0">
                  <a:effectLst/>
                  <a:latin typeface="Calibri" panose="020F0502020204030204" pitchFamily="34" charset="0"/>
                  <a:ea typeface="ヒラギノ角ゴ Pro W3" charset="0"/>
                  <a:cs typeface="Calibri" panose="020F0502020204030204" pitchFamily="34" charset="0"/>
                </a:rPr>
                <a:t>ations</a:t>
              </a:r>
              <a:endParaRPr lang="en-US" sz="2000" kern="1200" dirty="0" smtClean="0">
                <a:effectLst/>
                <a:latin typeface="Calibri" panose="020F0502020204030204" pitchFamily="34" charset="0"/>
                <a:ea typeface="ヒラギノ角ゴ Pro W3" charset="0"/>
                <a:cs typeface="Calibri" panose="020F0502020204030204" pitchFamily="34" charset="0"/>
              </a:endParaRPr>
            </a:p>
            <a:p>
              <a:pPr lvl="0" algn="ctr" defTabSz="889000">
                <a:lnSpc>
                  <a:spcPct val="90000"/>
                </a:lnSpc>
                <a:spcBef>
                  <a:spcPct val="0"/>
                </a:spcBef>
                <a:spcAft>
                  <a:spcPct val="35000"/>
                </a:spcAft>
              </a:pPr>
              <a:r>
                <a:rPr lang="en-US" sz="2000" kern="1200" dirty="0" smtClean="0">
                  <a:effectLst/>
                  <a:latin typeface="Calibri" panose="020F0502020204030204" pitchFamily="34" charset="0"/>
                  <a:ea typeface="ヒラギノ角ゴ Pro W3" charset="0"/>
                  <a:cs typeface="Calibri" panose="020F0502020204030204" pitchFamily="34" charset="0"/>
                </a:rPr>
                <a:t>End users</a:t>
              </a:r>
            </a:p>
            <a:p>
              <a:pPr lvl="0" algn="ctr" defTabSz="889000">
                <a:lnSpc>
                  <a:spcPct val="90000"/>
                </a:lnSpc>
                <a:spcBef>
                  <a:spcPct val="0"/>
                </a:spcBef>
                <a:spcAft>
                  <a:spcPct val="35000"/>
                </a:spcAft>
              </a:pPr>
              <a:r>
                <a:rPr lang="en-US" sz="2000" kern="1200" dirty="0" smtClean="0">
                  <a:effectLst/>
                  <a:latin typeface="Calibri" panose="020F0502020204030204" pitchFamily="34" charset="0"/>
                  <a:ea typeface="ヒラギノ角ゴ Pro W3" charset="0"/>
                  <a:cs typeface="Calibri" panose="020F0502020204030204" pitchFamily="34" charset="0"/>
                </a:rPr>
                <a:t>Public</a:t>
              </a:r>
            </a:p>
            <a:p>
              <a:pPr lvl="0" algn="ctr" defTabSz="889000">
                <a:lnSpc>
                  <a:spcPct val="90000"/>
                </a:lnSpc>
                <a:spcBef>
                  <a:spcPct val="0"/>
                </a:spcBef>
                <a:spcAft>
                  <a:spcPct val="35000"/>
                </a:spcAft>
              </a:pPr>
              <a:r>
                <a:rPr lang="en-US" sz="2000" kern="1200" dirty="0" smtClean="0">
                  <a:effectLst/>
                  <a:latin typeface="Calibri" panose="020F0502020204030204" pitchFamily="34" charset="0"/>
                  <a:ea typeface="ヒラギノ角ゴ Pro W3" charset="0"/>
                  <a:cs typeface="Calibri" panose="020F0502020204030204" pitchFamily="34" charset="0"/>
                </a:rPr>
                <a:t>Funder</a:t>
              </a:r>
              <a:endParaRPr lang="en-US" sz="2000" kern="1200" dirty="0">
                <a:effectLst/>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14815105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4674</TotalTime>
  <Words>1551</Words>
  <Application>Microsoft Office PowerPoint</Application>
  <PresentationFormat>Geniş ekran</PresentationFormat>
  <Paragraphs>346</Paragraphs>
  <Slides>19</Slides>
  <Notes>19</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19</vt:i4>
      </vt:variant>
    </vt:vector>
  </HeadingPairs>
  <TitlesOfParts>
    <vt:vector size="25" baseType="lpstr">
      <vt:lpstr>Arial</vt:lpstr>
      <vt:lpstr>Calibri</vt:lpstr>
      <vt:lpstr>Calibri Light</vt:lpstr>
      <vt:lpstr>Futura Lt BT</vt:lpstr>
      <vt:lpstr>ヒラギノ角ゴ Pro W3</vt:lpstr>
      <vt:lpstr>Office Teması</vt:lpstr>
      <vt:lpstr>PowerPoint Sunusu</vt:lpstr>
      <vt:lpstr>      Mission of SAYEM  (Industrial Innovation Networks) </vt:lpstr>
      <vt:lpstr>                 AIMS OF THE SAYEM CALL</vt:lpstr>
      <vt:lpstr>Integrated Support System of TÜBİTAK</vt:lpstr>
      <vt:lpstr>SAYEM Phases</vt:lpstr>
      <vt:lpstr>PowerPoint Sunusu</vt:lpstr>
      <vt:lpstr>PowerPoint Sunusu</vt:lpstr>
      <vt:lpstr>SAYEM Coordinator Firm</vt:lpstr>
      <vt:lpstr>Expected SAYEM Members</vt:lpstr>
      <vt:lpstr>SAYEM High Tech Subjects</vt:lpstr>
      <vt:lpstr>SAYEM High Tech Subjects- Pharmacy</vt:lpstr>
      <vt:lpstr>SAYEM High Tech Subjects- Medical device</vt:lpstr>
      <vt:lpstr>Technology Readiness Levels (TRL)</vt:lpstr>
      <vt:lpstr>                       TÜBİTAK Activities </vt:lpstr>
      <vt:lpstr>TÜBİTAK Support Rate-Overhead Ratio</vt:lpstr>
      <vt:lpstr>PowerPoint Sunusu</vt:lpstr>
      <vt:lpstr>SAYEM Phase 1 Call- 2018</vt:lpstr>
      <vt:lpstr>SAYEM 2018 Call Applications</vt:lpstr>
      <vt:lpstr>Thank you…  E-mail: sayem@tubitak.gov.tr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LOREM IPSUM</dc:title>
  <dc:creator>Özge</dc:creator>
  <cp:lastModifiedBy>Peren H. Karagin</cp:lastModifiedBy>
  <cp:revision>403</cp:revision>
  <cp:lastPrinted>2019-02-20T11:03:56Z</cp:lastPrinted>
  <dcterms:created xsi:type="dcterms:W3CDTF">2017-07-14T13:38:24Z</dcterms:created>
  <dcterms:modified xsi:type="dcterms:W3CDTF">2020-05-04T10:16:59Z</dcterms:modified>
</cp:coreProperties>
</file>